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62"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9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179274DC-2743-45D3-8A3F-36E803E441DE}" type="datetimeFigureOut">
              <a:rPr kumimoji="1" lang="ja-JP" altLang="en-US" smtClean="0"/>
              <a:t>2026/10/7</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6C62267A-3D68-4B5F-B283-86BE97C46BBE}" type="slidenum">
              <a:rPr kumimoji="1" lang="ja-JP" altLang="en-US" smtClean="0"/>
              <a:t>‹#›</a:t>
            </a:fld>
            <a:endParaRPr kumimoji="1" lang="ja-JP" altLang="en-US"/>
          </a:p>
        </p:txBody>
      </p:sp>
    </p:spTree>
    <p:extLst>
      <p:ext uri="{BB962C8B-B14F-4D97-AF65-F5344CB8AC3E}">
        <p14:creationId xmlns:p14="http://schemas.microsoft.com/office/powerpoint/2010/main" val="138191487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940152-B67A-4107-9D74-70F5AED0C303}"/>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BC49BF9B-660F-46CD-BB55-D78558887F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31589712-D7A6-47A1-83CA-58E09C1C63B5}"/>
              </a:ext>
            </a:extLst>
          </p:cNvPr>
          <p:cNvSpPr>
            <a:spLocks noGrp="1"/>
          </p:cNvSpPr>
          <p:nvPr>
            <p:ph type="dt" sz="half" idx="10"/>
          </p:nvPr>
        </p:nvSpPr>
        <p:spPr/>
        <p:txBody>
          <a:bodyPr/>
          <a:lstStyle/>
          <a:p>
            <a:fld id="{56D84748-39E4-4660-9BF3-B04A2464348C}" type="datetimeFigureOut">
              <a:rPr kumimoji="1" lang="ja-JP" altLang="en-US" smtClean="0"/>
              <a:t>2026/10/7</a:t>
            </a:fld>
            <a:endParaRPr kumimoji="1" lang="ja-JP" altLang="en-US"/>
          </a:p>
        </p:txBody>
      </p:sp>
      <p:sp>
        <p:nvSpPr>
          <p:cNvPr id="5" name="フッター プレースホルダー 4">
            <a:extLst>
              <a:ext uri="{FF2B5EF4-FFF2-40B4-BE49-F238E27FC236}">
                <a16:creationId xmlns:a16="http://schemas.microsoft.com/office/drawing/2014/main" id="{75E7A1A7-0DB2-4C1D-B626-3825E408263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E0B79D2-826B-412E-A2E8-D683DA8142F4}"/>
              </a:ext>
            </a:extLst>
          </p:cNvPr>
          <p:cNvSpPr>
            <a:spLocks noGrp="1"/>
          </p:cNvSpPr>
          <p:nvPr>
            <p:ph type="sldNum" sz="quarter" idx="12"/>
          </p:nvPr>
        </p:nvSpPr>
        <p:spPr/>
        <p:txBody>
          <a:bodyPr/>
          <a:lstStyle/>
          <a:p>
            <a:fld id="{B5D50112-A4AD-421F-864E-6A7979A7E515}" type="slidenum">
              <a:rPr kumimoji="1" lang="ja-JP" altLang="en-US" smtClean="0"/>
              <a:t>‹#›</a:t>
            </a:fld>
            <a:endParaRPr kumimoji="1" lang="ja-JP" altLang="en-US"/>
          </a:p>
        </p:txBody>
      </p:sp>
    </p:spTree>
    <p:extLst>
      <p:ext uri="{BB962C8B-B14F-4D97-AF65-F5344CB8AC3E}">
        <p14:creationId xmlns:p14="http://schemas.microsoft.com/office/powerpoint/2010/main" val="2176135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3DFEFA-674F-44D4-B6D5-1728FC64652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60E4C6B-F4F2-495F-9E52-CCF39A2F2D1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B237AF8-0CAE-4ABC-A0E3-B6BEBE716F65}"/>
              </a:ext>
            </a:extLst>
          </p:cNvPr>
          <p:cNvSpPr>
            <a:spLocks noGrp="1"/>
          </p:cNvSpPr>
          <p:nvPr>
            <p:ph type="dt" sz="half" idx="10"/>
          </p:nvPr>
        </p:nvSpPr>
        <p:spPr/>
        <p:txBody>
          <a:bodyPr/>
          <a:lstStyle/>
          <a:p>
            <a:fld id="{56D84748-39E4-4660-9BF3-B04A2464348C}" type="datetimeFigureOut">
              <a:rPr kumimoji="1" lang="ja-JP" altLang="en-US" smtClean="0"/>
              <a:t>2026/10/7</a:t>
            </a:fld>
            <a:endParaRPr kumimoji="1" lang="ja-JP" altLang="en-US"/>
          </a:p>
        </p:txBody>
      </p:sp>
      <p:sp>
        <p:nvSpPr>
          <p:cNvPr id="5" name="フッター プレースホルダー 4">
            <a:extLst>
              <a:ext uri="{FF2B5EF4-FFF2-40B4-BE49-F238E27FC236}">
                <a16:creationId xmlns:a16="http://schemas.microsoft.com/office/drawing/2014/main" id="{36653B44-3BE0-4FF1-AE13-FE7C60DFE8B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5B1C786-CDED-44F4-A92D-64D1EF475312}"/>
              </a:ext>
            </a:extLst>
          </p:cNvPr>
          <p:cNvSpPr>
            <a:spLocks noGrp="1"/>
          </p:cNvSpPr>
          <p:nvPr>
            <p:ph type="sldNum" sz="quarter" idx="12"/>
          </p:nvPr>
        </p:nvSpPr>
        <p:spPr/>
        <p:txBody>
          <a:bodyPr/>
          <a:lstStyle/>
          <a:p>
            <a:fld id="{B5D50112-A4AD-421F-864E-6A7979A7E515}" type="slidenum">
              <a:rPr kumimoji="1" lang="ja-JP" altLang="en-US" smtClean="0"/>
              <a:t>‹#›</a:t>
            </a:fld>
            <a:endParaRPr kumimoji="1" lang="ja-JP" altLang="en-US"/>
          </a:p>
        </p:txBody>
      </p:sp>
    </p:spTree>
    <p:extLst>
      <p:ext uri="{BB962C8B-B14F-4D97-AF65-F5344CB8AC3E}">
        <p14:creationId xmlns:p14="http://schemas.microsoft.com/office/powerpoint/2010/main" val="403019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8F6BD5-7C8B-44B5-A359-811D70E7FA6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D033A93-7200-4471-B591-BDDA1F1B9A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D2B0A3F5-B6A5-43B3-88BE-3F50C08A4F98}"/>
              </a:ext>
            </a:extLst>
          </p:cNvPr>
          <p:cNvSpPr>
            <a:spLocks noGrp="1"/>
          </p:cNvSpPr>
          <p:nvPr>
            <p:ph type="dt" sz="half" idx="10"/>
          </p:nvPr>
        </p:nvSpPr>
        <p:spPr/>
        <p:txBody>
          <a:bodyPr/>
          <a:lstStyle/>
          <a:p>
            <a:fld id="{56D84748-39E4-4660-9BF3-B04A2464348C}" type="datetimeFigureOut">
              <a:rPr kumimoji="1" lang="ja-JP" altLang="en-US" smtClean="0"/>
              <a:t>2026/10/7</a:t>
            </a:fld>
            <a:endParaRPr kumimoji="1" lang="ja-JP" altLang="en-US"/>
          </a:p>
        </p:txBody>
      </p:sp>
      <p:sp>
        <p:nvSpPr>
          <p:cNvPr id="5" name="フッター プレースホルダー 4">
            <a:extLst>
              <a:ext uri="{FF2B5EF4-FFF2-40B4-BE49-F238E27FC236}">
                <a16:creationId xmlns:a16="http://schemas.microsoft.com/office/drawing/2014/main" id="{6AAFD1FE-0AAC-4D35-8605-7B306080A68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87427DF-FCD7-4110-91D6-D47E98F71676}"/>
              </a:ext>
            </a:extLst>
          </p:cNvPr>
          <p:cNvSpPr>
            <a:spLocks noGrp="1"/>
          </p:cNvSpPr>
          <p:nvPr>
            <p:ph type="sldNum" sz="quarter" idx="12"/>
          </p:nvPr>
        </p:nvSpPr>
        <p:spPr/>
        <p:txBody>
          <a:bodyPr/>
          <a:lstStyle/>
          <a:p>
            <a:fld id="{B5D50112-A4AD-421F-864E-6A7979A7E515}" type="slidenum">
              <a:rPr kumimoji="1" lang="ja-JP" altLang="en-US" smtClean="0"/>
              <a:t>‹#›</a:t>
            </a:fld>
            <a:endParaRPr kumimoji="1" lang="ja-JP" altLang="en-US"/>
          </a:p>
        </p:txBody>
      </p:sp>
    </p:spTree>
    <p:extLst>
      <p:ext uri="{BB962C8B-B14F-4D97-AF65-F5344CB8AC3E}">
        <p14:creationId xmlns:p14="http://schemas.microsoft.com/office/powerpoint/2010/main" val="2615536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A097E9-861B-42DC-A378-4B2FF93AC91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BD7A626-9F91-44B7-A232-DB14DE20E162}"/>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F2C6A0D-CCED-492B-8890-62DC41C4B336}"/>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CD3D9200-985B-4E0C-8AC0-3A0E06BDFAA1}"/>
              </a:ext>
            </a:extLst>
          </p:cNvPr>
          <p:cNvSpPr>
            <a:spLocks noGrp="1"/>
          </p:cNvSpPr>
          <p:nvPr>
            <p:ph type="dt" sz="half" idx="10"/>
          </p:nvPr>
        </p:nvSpPr>
        <p:spPr/>
        <p:txBody>
          <a:bodyPr/>
          <a:lstStyle/>
          <a:p>
            <a:fld id="{56D84748-39E4-4660-9BF3-B04A2464348C}" type="datetimeFigureOut">
              <a:rPr kumimoji="1" lang="ja-JP" altLang="en-US" smtClean="0"/>
              <a:t>2026/10/7</a:t>
            </a:fld>
            <a:endParaRPr kumimoji="1" lang="ja-JP" altLang="en-US"/>
          </a:p>
        </p:txBody>
      </p:sp>
      <p:sp>
        <p:nvSpPr>
          <p:cNvPr id="6" name="フッター プレースホルダー 5">
            <a:extLst>
              <a:ext uri="{FF2B5EF4-FFF2-40B4-BE49-F238E27FC236}">
                <a16:creationId xmlns:a16="http://schemas.microsoft.com/office/drawing/2014/main" id="{2F5F9CB0-9229-4104-8F6A-9843BE7EC02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725848B-A1B9-49C4-B854-4193D3E2577E}"/>
              </a:ext>
            </a:extLst>
          </p:cNvPr>
          <p:cNvSpPr>
            <a:spLocks noGrp="1"/>
          </p:cNvSpPr>
          <p:nvPr>
            <p:ph type="sldNum" sz="quarter" idx="12"/>
          </p:nvPr>
        </p:nvSpPr>
        <p:spPr/>
        <p:txBody>
          <a:bodyPr/>
          <a:lstStyle/>
          <a:p>
            <a:fld id="{B5D50112-A4AD-421F-864E-6A7979A7E515}" type="slidenum">
              <a:rPr kumimoji="1" lang="ja-JP" altLang="en-US" smtClean="0"/>
              <a:t>‹#›</a:t>
            </a:fld>
            <a:endParaRPr kumimoji="1" lang="ja-JP" altLang="en-US"/>
          </a:p>
        </p:txBody>
      </p:sp>
    </p:spTree>
    <p:extLst>
      <p:ext uri="{BB962C8B-B14F-4D97-AF65-F5344CB8AC3E}">
        <p14:creationId xmlns:p14="http://schemas.microsoft.com/office/powerpoint/2010/main" val="2414340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B20656-105F-47A6-9D62-EA641B3E3591}"/>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1C8EE2A-A7DA-4BF3-BDB7-6FC29E240D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54FB521-A8A7-4279-88C8-70D6F8CFF2AE}"/>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F4EB41FA-03B8-4CA9-B651-13A255CBD6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A499FDD0-E071-4EF1-86A9-4D1B0E09B250}"/>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50351643-F7EE-4A53-BC3F-057377BD380A}"/>
              </a:ext>
            </a:extLst>
          </p:cNvPr>
          <p:cNvSpPr>
            <a:spLocks noGrp="1"/>
          </p:cNvSpPr>
          <p:nvPr>
            <p:ph type="dt" sz="half" idx="10"/>
          </p:nvPr>
        </p:nvSpPr>
        <p:spPr/>
        <p:txBody>
          <a:bodyPr/>
          <a:lstStyle/>
          <a:p>
            <a:fld id="{56D84748-39E4-4660-9BF3-B04A2464348C}" type="datetimeFigureOut">
              <a:rPr kumimoji="1" lang="ja-JP" altLang="en-US" smtClean="0"/>
              <a:t>2026/10/7</a:t>
            </a:fld>
            <a:endParaRPr kumimoji="1" lang="ja-JP" altLang="en-US"/>
          </a:p>
        </p:txBody>
      </p:sp>
      <p:sp>
        <p:nvSpPr>
          <p:cNvPr id="8" name="フッター プレースホルダー 7">
            <a:extLst>
              <a:ext uri="{FF2B5EF4-FFF2-40B4-BE49-F238E27FC236}">
                <a16:creationId xmlns:a16="http://schemas.microsoft.com/office/drawing/2014/main" id="{3EEAA7CD-5D6F-4F18-AAE0-0A5656A7AFD7}"/>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F1AA0D0-72D6-4398-AEFC-BCBD73A6EC25}"/>
              </a:ext>
            </a:extLst>
          </p:cNvPr>
          <p:cNvSpPr>
            <a:spLocks noGrp="1"/>
          </p:cNvSpPr>
          <p:nvPr>
            <p:ph type="sldNum" sz="quarter" idx="12"/>
          </p:nvPr>
        </p:nvSpPr>
        <p:spPr/>
        <p:txBody>
          <a:bodyPr/>
          <a:lstStyle/>
          <a:p>
            <a:fld id="{B5D50112-A4AD-421F-864E-6A7979A7E515}" type="slidenum">
              <a:rPr kumimoji="1" lang="ja-JP" altLang="en-US" smtClean="0"/>
              <a:t>‹#›</a:t>
            </a:fld>
            <a:endParaRPr kumimoji="1" lang="ja-JP" altLang="en-US"/>
          </a:p>
        </p:txBody>
      </p:sp>
    </p:spTree>
    <p:extLst>
      <p:ext uri="{BB962C8B-B14F-4D97-AF65-F5344CB8AC3E}">
        <p14:creationId xmlns:p14="http://schemas.microsoft.com/office/powerpoint/2010/main" val="1410448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E9E5BF-70A9-4325-A674-A048A099800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828F9964-62B0-4BC8-B055-165D0A1DAAC1}"/>
              </a:ext>
            </a:extLst>
          </p:cNvPr>
          <p:cNvSpPr>
            <a:spLocks noGrp="1"/>
          </p:cNvSpPr>
          <p:nvPr>
            <p:ph type="dt" sz="half" idx="10"/>
          </p:nvPr>
        </p:nvSpPr>
        <p:spPr/>
        <p:txBody>
          <a:bodyPr/>
          <a:lstStyle/>
          <a:p>
            <a:fld id="{56D84748-39E4-4660-9BF3-B04A2464348C}" type="datetimeFigureOut">
              <a:rPr kumimoji="1" lang="ja-JP" altLang="en-US" smtClean="0"/>
              <a:t>2026/10/7</a:t>
            </a:fld>
            <a:endParaRPr kumimoji="1" lang="ja-JP" altLang="en-US"/>
          </a:p>
        </p:txBody>
      </p:sp>
      <p:sp>
        <p:nvSpPr>
          <p:cNvPr id="4" name="フッター プレースホルダー 3">
            <a:extLst>
              <a:ext uri="{FF2B5EF4-FFF2-40B4-BE49-F238E27FC236}">
                <a16:creationId xmlns:a16="http://schemas.microsoft.com/office/drawing/2014/main" id="{D34D2AD1-ECCE-43A6-A34B-C564792296FD}"/>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F7AA5EF-F00D-41AB-8F74-3F43E7A010BE}"/>
              </a:ext>
            </a:extLst>
          </p:cNvPr>
          <p:cNvSpPr>
            <a:spLocks noGrp="1"/>
          </p:cNvSpPr>
          <p:nvPr>
            <p:ph type="sldNum" sz="quarter" idx="12"/>
          </p:nvPr>
        </p:nvSpPr>
        <p:spPr/>
        <p:txBody>
          <a:bodyPr/>
          <a:lstStyle/>
          <a:p>
            <a:fld id="{B5D50112-A4AD-421F-864E-6A7979A7E515}" type="slidenum">
              <a:rPr kumimoji="1" lang="ja-JP" altLang="en-US" smtClean="0"/>
              <a:t>‹#›</a:t>
            </a:fld>
            <a:endParaRPr kumimoji="1" lang="ja-JP" altLang="en-US"/>
          </a:p>
        </p:txBody>
      </p:sp>
    </p:spTree>
    <p:extLst>
      <p:ext uri="{BB962C8B-B14F-4D97-AF65-F5344CB8AC3E}">
        <p14:creationId xmlns:p14="http://schemas.microsoft.com/office/powerpoint/2010/main" val="1508940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1EC7651-93B0-4024-A302-C087EF4C569F}"/>
              </a:ext>
            </a:extLst>
          </p:cNvPr>
          <p:cNvSpPr>
            <a:spLocks noGrp="1"/>
          </p:cNvSpPr>
          <p:nvPr>
            <p:ph type="dt" sz="half" idx="10"/>
          </p:nvPr>
        </p:nvSpPr>
        <p:spPr/>
        <p:txBody>
          <a:bodyPr/>
          <a:lstStyle/>
          <a:p>
            <a:fld id="{56D84748-39E4-4660-9BF3-B04A2464348C}" type="datetimeFigureOut">
              <a:rPr kumimoji="1" lang="ja-JP" altLang="en-US" smtClean="0"/>
              <a:t>2026/10/7</a:t>
            </a:fld>
            <a:endParaRPr kumimoji="1" lang="ja-JP" altLang="en-US"/>
          </a:p>
        </p:txBody>
      </p:sp>
      <p:sp>
        <p:nvSpPr>
          <p:cNvPr id="3" name="フッター プレースホルダー 2">
            <a:extLst>
              <a:ext uri="{FF2B5EF4-FFF2-40B4-BE49-F238E27FC236}">
                <a16:creationId xmlns:a16="http://schemas.microsoft.com/office/drawing/2014/main" id="{C926FB94-2449-40DF-88D1-EF41046BF6D2}"/>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1E397DF-1491-4757-ABB2-A92316E95225}"/>
              </a:ext>
            </a:extLst>
          </p:cNvPr>
          <p:cNvSpPr>
            <a:spLocks noGrp="1"/>
          </p:cNvSpPr>
          <p:nvPr>
            <p:ph type="sldNum" sz="quarter" idx="12"/>
          </p:nvPr>
        </p:nvSpPr>
        <p:spPr/>
        <p:txBody>
          <a:bodyPr/>
          <a:lstStyle/>
          <a:p>
            <a:fld id="{B5D50112-A4AD-421F-864E-6A7979A7E515}" type="slidenum">
              <a:rPr kumimoji="1" lang="ja-JP" altLang="en-US" smtClean="0"/>
              <a:t>‹#›</a:t>
            </a:fld>
            <a:endParaRPr kumimoji="1" lang="ja-JP" altLang="en-US"/>
          </a:p>
        </p:txBody>
      </p:sp>
    </p:spTree>
    <p:extLst>
      <p:ext uri="{BB962C8B-B14F-4D97-AF65-F5344CB8AC3E}">
        <p14:creationId xmlns:p14="http://schemas.microsoft.com/office/powerpoint/2010/main" val="1146367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CDBA34-FB6A-4DB1-90CE-3CB7A9ECB3E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34CF61D-1F64-4283-BC13-CD82E05382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820F9035-1367-41DA-974E-EC88118839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D9BDF43-F6D2-4C6B-95E0-318EBA9330CB}"/>
              </a:ext>
            </a:extLst>
          </p:cNvPr>
          <p:cNvSpPr>
            <a:spLocks noGrp="1"/>
          </p:cNvSpPr>
          <p:nvPr>
            <p:ph type="dt" sz="half" idx="10"/>
          </p:nvPr>
        </p:nvSpPr>
        <p:spPr/>
        <p:txBody>
          <a:bodyPr/>
          <a:lstStyle/>
          <a:p>
            <a:fld id="{56D84748-39E4-4660-9BF3-B04A2464348C}" type="datetimeFigureOut">
              <a:rPr kumimoji="1" lang="ja-JP" altLang="en-US" smtClean="0"/>
              <a:t>2026/10/7</a:t>
            </a:fld>
            <a:endParaRPr kumimoji="1" lang="ja-JP" altLang="en-US"/>
          </a:p>
        </p:txBody>
      </p:sp>
      <p:sp>
        <p:nvSpPr>
          <p:cNvPr id="6" name="フッター プレースホルダー 5">
            <a:extLst>
              <a:ext uri="{FF2B5EF4-FFF2-40B4-BE49-F238E27FC236}">
                <a16:creationId xmlns:a16="http://schemas.microsoft.com/office/drawing/2014/main" id="{98C6720D-5BD9-43D7-A22E-2695321F523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55648E6-8F84-4ED5-A2D8-233E29858856}"/>
              </a:ext>
            </a:extLst>
          </p:cNvPr>
          <p:cNvSpPr>
            <a:spLocks noGrp="1"/>
          </p:cNvSpPr>
          <p:nvPr>
            <p:ph type="sldNum" sz="quarter" idx="12"/>
          </p:nvPr>
        </p:nvSpPr>
        <p:spPr/>
        <p:txBody>
          <a:bodyPr/>
          <a:lstStyle/>
          <a:p>
            <a:fld id="{B5D50112-A4AD-421F-864E-6A7979A7E515}" type="slidenum">
              <a:rPr kumimoji="1" lang="ja-JP" altLang="en-US" smtClean="0"/>
              <a:t>‹#›</a:t>
            </a:fld>
            <a:endParaRPr kumimoji="1" lang="ja-JP" altLang="en-US"/>
          </a:p>
        </p:txBody>
      </p:sp>
    </p:spTree>
    <p:extLst>
      <p:ext uri="{BB962C8B-B14F-4D97-AF65-F5344CB8AC3E}">
        <p14:creationId xmlns:p14="http://schemas.microsoft.com/office/powerpoint/2010/main" val="1116452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94C8ED-DA2F-4BD0-962F-4AE817C081C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95099861-1F59-44BA-A06F-0DDC01B859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9F5D543F-9CEF-4E03-9554-8B0F98EDC4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7CDDC76-7186-4F6B-9BA7-6A2669FDA573}"/>
              </a:ext>
            </a:extLst>
          </p:cNvPr>
          <p:cNvSpPr>
            <a:spLocks noGrp="1"/>
          </p:cNvSpPr>
          <p:nvPr>
            <p:ph type="dt" sz="half" idx="10"/>
          </p:nvPr>
        </p:nvSpPr>
        <p:spPr/>
        <p:txBody>
          <a:bodyPr/>
          <a:lstStyle/>
          <a:p>
            <a:fld id="{56D84748-39E4-4660-9BF3-B04A2464348C}" type="datetimeFigureOut">
              <a:rPr kumimoji="1" lang="ja-JP" altLang="en-US" smtClean="0"/>
              <a:t>2026/10/7</a:t>
            </a:fld>
            <a:endParaRPr kumimoji="1" lang="ja-JP" altLang="en-US"/>
          </a:p>
        </p:txBody>
      </p:sp>
      <p:sp>
        <p:nvSpPr>
          <p:cNvPr id="6" name="フッター プレースホルダー 5">
            <a:extLst>
              <a:ext uri="{FF2B5EF4-FFF2-40B4-BE49-F238E27FC236}">
                <a16:creationId xmlns:a16="http://schemas.microsoft.com/office/drawing/2014/main" id="{A29F33DC-E97C-4B0A-B99B-E4C05630DCB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5958060-9284-4407-BA5C-0A545250E683}"/>
              </a:ext>
            </a:extLst>
          </p:cNvPr>
          <p:cNvSpPr>
            <a:spLocks noGrp="1"/>
          </p:cNvSpPr>
          <p:nvPr>
            <p:ph type="sldNum" sz="quarter" idx="12"/>
          </p:nvPr>
        </p:nvSpPr>
        <p:spPr/>
        <p:txBody>
          <a:bodyPr/>
          <a:lstStyle/>
          <a:p>
            <a:fld id="{B5D50112-A4AD-421F-864E-6A7979A7E515}" type="slidenum">
              <a:rPr kumimoji="1" lang="ja-JP" altLang="en-US" smtClean="0"/>
              <a:t>‹#›</a:t>
            </a:fld>
            <a:endParaRPr kumimoji="1" lang="ja-JP" altLang="en-US"/>
          </a:p>
        </p:txBody>
      </p:sp>
    </p:spTree>
    <p:extLst>
      <p:ext uri="{BB962C8B-B14F-4D97-AF65-F5344CB8AC3E}">
        <p14:creationId xmlns:p14="http://schemas.microsoft.com/office/powerpoint/2010/main" val="3278729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A9AFD6-9AC6-4072-8D8A-00C849CD81AD}"/>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F7D831D-3FF1-4D78-856B-59855F16A2D8}"/>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61120A5-C201-41D9-AE70-EC799AFC31EC}"/>
              </a:ext>
            </a:extLst>
          </p:cNvPr>
          <p:cNvSpPr>
            <a:spLocks noGrp="1"/>
          </p:cNvSpPr>
          <p:nvPr>
            <p:ph type="dt" sz="half" idx="10"/>
          </p:nvPr>
        </p:nvSpPr>
        <p:spPr/>
        <p:txBody>
          <a:bodyPr/>
          <a:lstStyle/>
          <a:p>
            <a:fld id="{56D84748-39E4-4660-9BF3-B04A2464348C}" type="datetimeFigureOut">
              <a:rPr kumimoji="1" lang="ja-JP" altLang="en-US" smtClean="0"/>
              <a:t>2026/10/7</a:t>
            </a:fld>
            <a:endParaRPr kumimoji="1" lang="ja-JP" altLang="en-US"/>
          </a:p>
        </p:txBody>
      </p:sp>
      <p:sp>
        <p:nvSpPr>
          <p:cNvPr id="5" name="フッター プレースホルダー 4">
            <a:extLst>
              <a:ext uri="{FF2B5EF4-FFF2-40B4-BE49-F238E27FC236}">
                <a16:creationId xmlns:a16="http://schemas.microsoft.com/office/drawing/2014/main" id="{AFAC8CBC-E20F-47E5-BCA4-69950152AAB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E36C6D3-F655-4D30-ACC6-FB531FE4D0BB}"/>
              </a:ext>
            </a:extLst>
          </p:cNvPr>
          <p:cNvSpPr>
            <a:spLocks noGrp="1"/>
          </p:cNvSpPr>
          <p:nvPr>
            <p:ph type="sldNum" sz="quarter" idx="12"/>
          </p:nvPr>
        </p:nvSpPr>
        <p:spPr/>
        <p:txBody>
          <a:bodyPr/>
          <a:lstStyle/>
          <a:p>
            <a:fld id="{B5D50112-A4AD-421F-864E-6A7979A7E515}" type="slidenum">
              <a:rPr kumimoji="1" lang="ja-JP" altLang="en-US" smtClean="0"/>
              <a:t>‹#›</a:t>
            </a:fld>
            <a:endParaRPr kumimoji="1" lang="ja-JP" altLang="en-US"/>
          </a:p>
        </p:txBody>
      </p:sp>
    </p:spTree>
    <p:extLst>
      <p:ext uri="{BB962C8B-B14F-4D97-AF65-F5344CB8AC3E}">
        <p14:creationId xmlns:p14="http://schemas.microsoft.com/office/powerpoint/2010/main" val="606859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9037D6B8-9176-4EB0-9951-BAEDA7B1FB9A}"/>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63B2CA7-911F-49D0-8100-912D543E736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01124C4-F98D-4749-A1FF-1B3707D32B69}"/>
              </a:ext>
            </a:extLst>
          </p:cNvPr>
          <p:cNvSpPr>
            <a:spLocks noGrp="1"/>
          </p:cNvSpPr>
          <p:nvPr>
            <p:ph type="dt" sz="half" idx="10"/>
          </p:nvPr>
        </p:nvSpPr>
        <p:spPr/>
        <p:txBody>
          <a:bodyPr/>
          <a:lstStyle/>
          <a:p>
            <a:fld id="{56D84748-39E4-4660-9BF3-B04A2464348C}" type="datetimeFigureOut">
              <a:rPr kumimoji="1" lang="ja-JP" altLang="en-US" smtClean="0"/>
              <a:t>2026/10/7</a:t>
            </a:fld>
            <a:endParaRPr kumimoji="1" lang="ja-JP" altLang="en-US"/>
          </a:p>
        </p:txBody>
      </p:sp>
      <p:sp>
        <p:nvSpPr>
          <p:cNvPr id="5" name="フッター プレースホルダー 4">
            <a:extLst>
              <a:ext uri="{FF2B5EF4-FFF2-40B4-BE49-F238E27FC236}">
                <a16:creationId xmlns:a16="http://schemas.microsoft.com/office/drawing/2014/main" id="{E852CD02-3454-4792-84C4-9C7736859A9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54C1FDB-61A6-48F0-9827-57867144B108}"/>
              </a:ext>
            </a:extLst>
          </p:cNvPr>
          <p:cNvSpPr>
            <a:spLocks noGrp="1"/>
          </p:cNvSpPr>
          <p:nvPr>
            <p:ph type="sldNum" sz="quarter" idx="12"/>
          </p:nvPr>
        </p:nvSpPr>
        <p:spPr/>
        <p:txBody>
          <a:bodyPr/>
          <a:lstStyle/>
          <a:p>
            <a:fld id="{B5D50112-A4AD-421F-864E-6A7979A7E515}" type="slidenum">
              <a:rPr kumimoji="1" lang="ja-JP" altLang="en-US" smtClean="0"/>
              <a:t>‹#›</a:t>
            </a:fld>
            <a:endParaRPr kumimoji="1" lang="ja-JP" altLang="en-US"/>
          </a:p>
        </p:txBody>
      </p:sp>
    </p:spTree>
    <p:extLst>
      <p:ext uri="{BB962C8B-B14F-4D97-AF65-F5344CB8AC3E}">
        <p14:creationId xmlns:p14="http://schemas.microsoft.com/office/powerpoint/2010/main" val="2524667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A35ADBB4-D815-4FBB-9FC3-D1EC785FB2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089EFFF-7F07-43A1-80CA-DE79C692B7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160461F-C484-4541-A086-2212AD387C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D84748-39E4-4660-9BF3-B04A2464348C}" type="datetimeFigureOut">
              <a:rPr kumimoji="1" lang="ja-JP" altLang="en-US" smtClean="0"/>
              <a:t>2026/10/7</a:t>
            </a:fld>
            <a:endParaRPr kumimoji="1" lang="ja-JP" altLang="en-US"/>
          </a:p>
        </p:txBody>
      </p:sp>
      <p:sp>
        <p:nvSpPr>
          <p:cNvPr id="5" name="フッター プレースホルダー 4">
            <a:extLst>
              <a:ext uri="{FF2B5EF4-FFF2-40B4-BE49-F238E27FC236}">
                <a16:creationId xmlns:a16="http://schemas.microsoft.com/office/drawing/2014/main" id="{9F95C4D0-43E9-4D29-8000-086CEB4C2C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753904FE-3229-45EF-8AF1-6C23F6EC44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50112-A4AD-421F-864E-6A7979A7E515}" type="slidenum">
              <a:rPr kumimoji="1" lang="ja-JP" altLang="en-US" smtClean="0"/>
              <a:t>‹#›</a:t>
            </a:fld>
            <a:endParaRPr kumimoji="1" lang="ja-JP" altLang="en-US"/>
          </a:p>
        </p:txBody>
      </p:sp>
    </p:spTree>
    <p:extLst>
      <p:ext uri="{BB962C8B-B14F-4D97-AF65-F5344CB8AC3E}">
        <p14:creationId xmlns:p14="http://schemas.microsoft.com/office/powerpoint/2010/main" val="19416404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F95A2A-F7DC-4120-ADA1-B1C34DDD4FB7}"/>
              </a:ext>
            </a:extLst>
          </p:cNvPr>
          <p:cNvSpPr>
            <a:spLocks noGrp="1"/>
          </p:cNvSpPr>
          <p:nvPr>
            <p:ph type="ctrTitle"/>
          </p:nvPr>
        </p:nvSpPr>
        <p:spPr>
          <a:xfrm>
            <a:off x="1524000" y="1122363"/>
            <a:ext cx="9144000" cy="1550499"/>
          </a:xfrm>
        </p:spPr>
        <p:txBody>
          <a:bodyPr/>
          <a:lstStyle/>
          <a:p>
            <a:r>
              <a:rPr kumimoji="1" lang="ja-JP" altLang="en-US" dirty="0"/>
              <a:t>高齢者虐待の理解と防止</a:t>
            </a:r>
          </a:p>
        </p:txBody>
      </p:sp>
      <p:sp>
        <p:nvSpPr>
          <p:cNvPr id="3" name="字幕 2">
            <a:extLst>
              <a:ext uri="{FF2B5EF4-FFF2-40B4-BE49-F238E27FC236}">
                <a16:creationId xmlns:a16="http://schemas.microsoft.com/office/drawing/2014/main" id="{07995F9A-C58E-4FFE-99C8-FD10CA85F647}"/>
              </a:ext>
            </a:extLst>
          </p:cNvPr>
          <p:cNvSpPr>
            <a:spLocks noGrp="1"/>
          </p:cNvSpPr>
          <p:nvPr>
            <p:ph type="subTitle" idx="1"/>
          </p:nvPr>
        </p:nvSpPr>
        <p:spPr>
          <a:xfrm>
            <a:off x="2808067" y="5482773"/>
            <a:ext cx="5791200" cy="505728"/>
          </a:xfrm>
        </p:spPr>
        <p:txBody>
          <a:bodyPr>
            <a:noAutofit/>
          </a:bodyPr>
          <a:lstStyle/>
          <a:p>
            <a:r>
              <a:rPr kumimoji="1" lang="ja-JP" altLang="en-US" sz="3600" dirty="0"/>
              <a:t>甘楽町</a:t>
            </a:r>
          </a:p>
        </p:txBody>
      </p:sp>
      <p:pic>
        <p:nvPicPr>
          <p:cNvPr id="5" name="図 4">
            <a:extLst>
              <a:ext uri="{FF2B5EF4-FFF2-40B4-BE49-F238E27FC236}">
                <a16:creationId xmlns:a16="http://schemas.microsoft.com/office/drawing/2014/main" id="{B3842F32-8C22-4347-92EE-A13EDA190F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8827" y="2799471"/>
            <a:ext cx="2909763" cy="2518899"/>
          </a:xfrm>
          <a:prstGeom prst="rect">
            <a:avLst/>
          </a:prstGeom>
        </p:spPr>
      </p:pic>
    </p:spTree>
    <p:extLst>
      <p:ext uri="{BB962C8B-B14F-4D97-AF65-F5344CB8AC3E}">
        <p14:creationId xmlns:p14="http://schemas.microsoft.com/office/powerpoint/2010/main" val="2074799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1EF0548-B0FF-463A-9F65-EEF888600785}"/>
              </a:ext>
            </a:extLst>
          </p:cNvPr>
          <p:cNvSpPr txBox="1"/>
          <p:nvPr/>
        </p:nvSpPr>
        <p:spPr>
          <a:xfrm>
            <a:off x="1477546" y="1138669"/>
            <a:ext cx="9000000" cy="4801314"/>
          </a:xfrm>
          <a:prstGeom prst="rect">
            <a:avLst/>
          </a:prstGeom>
          <a:noFill/>
        </p:spPr>
        <p:txBody>
          <a:bodyPr wrap="square" rtlCol="0">
            <a:spAutoFit/>
          </a:bodyPr>
          <a:lstStyle/>
          <a:p>
            <a:r>
              <a:rPr kumimoji="1" lang="ja-JP" altLang="en-US" sz="2000" b="1" dirty="0"/>
              <a:t>１　はじめに</a:t>
            </a:r>
            <a:endParaRPr kumimoji="1" lang="en-US" altLang="ja-JP" sz="2000" b="1" dirty="0"/>
          </a:p>
          <a:p>
            <a:endParaRPr kumimoji="1" lang="en-US" altLang="ja-JP" dirty="0"/>
          </a:p>
          <a:p>
            <a:r>
              <a:rPr lang="ja-JP" altLang="en-US" dirty="0"/>
              <a:t>　　平成</a:t>
            </a:r>
            <a:r>
              <a:rPr lang="en-US" altLang="ja-JP" dirty="0"/>
              <a:t>18</a:t>
            </a:r>
            <a:r>
              <a:rPr lang="ja-JP" altLang="en-US" dirty="0"/>
              <a:t>年</a:t>
            </a:r>
            <a:r>
              <a:rPr lang="en-US" altLang="ja-JP" dirty="0"/>
              <a:t>4</a:t>
            </a:r>
            <a:r>
              <a:rPr lang="ja-JP" altLang="en-US" dirty="0"/>
              <a:t>月に「高齢者虐待の防止、高齢者の養護者に対する支援等に関する法</a:t>
            </a:r>
            <a:endParaRPr lang="en-US" altLang="ja-JP" dirty="0"/>
          </a:p>
          <a:p>
            <a:r>
              <a:rPr lang="ja-JP" altLang="en-US" dirty="0"/>
              <a:t>　律」、いわゆる高齢者虐待防止・養護者支援法が施行されました。</a:t>
            </a:r>
            <a:endParaRPr lang="en-US" altLang="ja-JP" dirty="0"/>
          </a:p>
          <a:p>
            <a:r>
              <a:rPr lang="ja-JP" altLang="en-US" dirty="0"/>
              <a:t>　　超高齢社会を迎え、介護保険制度が普及し、サービスの利用が進む一方で、家族</a:t>
            </a:r>
            <a:endParaRPr lang="en-US" altLang="ja-JP" dirty="0"/>
          </a:p>
          <a:p>
            <a:r>
              <a:rPr lang="ja-JP" altLang="en-US" dirty="0"/>
              <a:t>　関係の変化や貧困などさまざまな問題が影響し、高齢者に対する虐待事例の報告が</a:t>
            </a:r>
            <a:endParaRPr lang="en-US" altLang="ja-JP" dirty="0"/>
          </a:p>
          <a:p>
            <a:r>
              <a:rPr lang="ja-JP" altLang="en-US" dirty="0"/>
              <a:t>　増加しています。</a:t>
            </a:r>
            <a:endParaRPr lang="en-US" altLang="ja-JP" dirty="0"/>
          </a:p>
          <a:p>
            <a:endParaRPr lang="en-US" altLang="ja-JP" dirty="0"/>
          </a:p>
          <a:p>
            <a:r>
              <a:rPr lang="ja-JP" altLang="en-US" dirty="0"/>
              <a:t>　　この冊子では高齢者虐待を防止し、養護者を支援するためにどのような体制が必</a:t>
            </a:r>
            <a:endParaRPr lang="en-US" altLang="ja-JP" dirty="0"/>
          </a:p>
          <a:p>
            <a:r>
              <a:rPr lang="ja-JP" altLang="en-US" dirty="0"/>
              <a:t>　要か、通報があった時に具体的にどのように対応するか関係機関との関わりや流れ</a:t>
            </a:r>
            <a:endParaRPr lang="en-US" altLang="ja-JP" dirty="0"/>
          </a:p>
          <a:p>
            <a:r>
              <a:rPr lang="ja-JP" altLang="en-US" dirty="0"/>
              <a:t>　について紹介します。</a:t>
            </a:r>
            <a:r>
              <a:rPr kumimoji="1" lang="ja-JP" altLang="en-US" dirty="0"/>
              <a:t>　</a:t>
            </a:r>
            <a:endParaRPr kumimoji="1" lang="en-US" altLang="ja-JP" dirty="0"/>
          </a:p>
          <a:p>
            <a:endParaRPr lang="en-US" altLang="ja-JP" dirty="0"/>
          </a:p>
          <a:p>
            <a:r>
              <a:rPr kumimoji="1" lang="ja-JP" altLang="en-US" dirty="0"/>
              <a:t>　　すべての高齢者が尊厳を保ち、住み慣れた地域で自分らしく暮らせる社会を目指</a:t>
            </a:r>
            <a:endParaRPr kumimoji="1" lang="en-US" altLang="ja-JP" dirty="0"/>
          </a:p>
          <a:p>
            <a:r>
              <a:rPr lang="ja-JP" altLang="en-US" dirty="0"/>
              <a:t>　</a:t>
            </a:r>
            <a:r>
              <a:rPr kumimoji="1" lang="ja-JP" altLang="en-US" dirty="0"/>
              <a:t>し、地域に暮らすみなさまや関係者がともに支援者としてかかわっていけることを</a:t>
            </a:r>
            <a:endParaRPr kumimoji="1" lang="en-US" altLang="ja-JP" dirty="0"/>
          </a:p>
          <a:p>
            <a:r>
              <a:rPr lang="ja-JP" altLang="en-US" dirty="0"/>
              <a:t>　</a:t>
            </a:r>
            <a:r>
              <a:rPr kumimoji="1" lang="ja-JP" altLang="en-US" dirty="0"/>
              <a:t>期待しています。</a:t>
            </a:r>
            <a:endParaRPr kumimoji="1" lang="en-US" altLang="ja-JP" dirty="0"/>
          </a:p>
          <a:p>
            <a:endParaRPr lang="en-US" altLang="ja-JP" dirty="0"/>
          </a:p>
          <a:p>
            <a:r>
              <a:rPr kumimoji="1" lang="ja-JP" altLang="en-US" dirty="0"/>
              <a:t>　　　　　　　　　　　　　　　　　　　　　　　　　　　　　　令和</a:t>
            </a:r>
            <a:r>
              <a:rPr lang="en-US" altLang="ja-JP" dirty="0"/>
              <a:t>3</a:t>
            </a:r>
            <a:r>
              <a:rPr kumimoji="1" lang="ja-JP" altLang="en-US" dirty="0"/>
              <a:t>年</a:t>
            </a:r>
            <a:r>
              <a:rPr kumimoji="1" lang="en-US" altLang="ja-JP" dirty="0"/>
              <a:t>1</a:t>
            </a:r>
            <a:r>
              <a:rPr kumimoji="1" lang="ja-JP" altLang="en-US" dirty="0"/>
              <a:t>月　　</a:t>
            </a:r>
          </a:p>
        </p:txBody>
      </p:sp>
    </p:spTree>
    <p:extLst>
      <p:ext uri="{BB962C8B-B14F-4D97-AF65-F5344CB8AC3E}">
        <p14:creationId xmlns:p14="http://schemas.microsoft.com/office/powerpoint/2010/main" val="3251993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D24E784-88FE-419B-9585-1A33A093B943}"/>
              </a:ext>
            </a:extLst>
          </p:cNvPr>
          <p:cNvSpPr txBox="1"/>
          <p:nvPr/>
        </p:nvSpPr>
        <p:spPr>
          <a:xfrm>
            <a:off x="1730326" y="1378634"/>
            <a:ext cx="9284677" cy="5666103"/>
          </a:xfrm>
          <a:prstGeom prst="rect">
            <a:avLst/>
          </a:prstGeom>
          <a:noFill/>
        </p:spPr>
        <p:txBody>
          <a:bodyPr wrap="square" rtlCol="0">
            <a:spAutoFit/>
          </a:bodyPr>
          <a:lstStyle/>
          <a:p>
            <a:pPr algn="ctr"/>
            <a:r>
              <a:rPr kumimoji="1" lang="ja-JP" altLang="en-US" sz="2000" b="1" dirty="0"/>
              <a:t>目　　　　次</a:t>
            </a:r>
            <a:endParaRPr kumimoji="1" lang="en-US" altLang="ja-JP" sz="2000" b="1" dirty="0"/>
          </a:p>
          <a:p>
            <a:pPr>
              <a:lnSpc>
                <a:spcPct val="250000"/>
              </a:lnSpc>
            </a:pPr>
            <a:r>
              <a:rPr lang="ja-JP" altLang="en-US" sz="2000" dirty="0"/>
              <a:t>１．高齢者虐待とは</a:t>
            </a:r>
            <a:endParaRPr lang="en-US" altLang="ja-JP" sz="2000" dirty="0"/>
          </a:p>
          <a:p>
            <a:pPr>
              <a:lnSpc>
                <a:spcPct val="250000"/>
              </a:lnSpc>
            </a:pPr>
            <a:r>
              <a:rPr kumimoji="1" lang="ja-JP" altLang="en-US" sz="2000" dirty="0"/>
              <a:t>２．高齢者虐待の実態と</a:t>
            </a:r>
            <a:r>
              <a:rPr lang="ja-JP" altLang="en-US" sz="2000" dirty="0"/>
              <a:t>早期発見のための取り組み</a:t>
            </a:r>
            <a:endParaRPr lang="en-US" altLang="ja-JP" sz="2000" dirty="0"/>
          </a:p>
          <a:p>
            <a:pPr>
              <a:lnSpc>
                <a:spcPct val="250000"/>
              </a:lnSpc>
            </a:pPr>
            <a:r>
              <a:rPr kumimoji="1" lang="ja-JP" altLang="en-US" sz="2000" dirty="0"/>
              <a:t>３．養護者による虐待への対応</a:t>
            </a:r>
            <a:endParaRPr kumimoji="1" lang="en-US" altLang="ja-JP" sz="2000" dirty="0"/>
          </a:p>
          <a:p>
            <a:pPr>
              <a:lnSpc>
                <a:spcPct val="250000"/>
              </a:lnSpc>
            </a:pPr>
            <a:r>
              <a:rPr lang="ja-JP" altLang="en-US" sz="2000" dirty="0"/>
              <a:t>４．要介護施設従事者等による虐待への対応</a:t>
            </a:r>
            <a:endParaRPr lang="en-US" altLang="ja-JP" sz="2000" dirty="0"/>
          </a:p>
          <a:p>
            <a:pPr>
              <a:lnSpc>
                <a:spcPct val="250000"/>
              </a:lnSpc>
            </a:pPr>
            <a:r>
              <a:rPr lang="ja-JP" altLang="en-US" sz="2000" dirty="0"/>
              <a:t>　（</a:t>
            </a:r>
            <a:r>
              <a:rPr kumimoji="1" lang="ja-JP" altLang="en-US" sz="2000" dirty="0"/>
              <a:t>資料</a:t>
            </a:r>
            <a:r>
              <a:rPr kumimoji="1" lang="en-US" altLang="ja-JP" sz="2000" dirty="0"/>
              <a:t>1</a:t>
            </a:r>
            <a:r>
              <a:rPr kumimoji="1" lang="ja-JP" altLang="en-US" sz="2000" dirty="0"/>
              <a:t>）高齢者虐待の兆候を示すサイン</a:t>
            </a:r>
            <a:endParaRPr kumimoji="1" lang="en-US" altLang="ja-JP" sz="2000" dirty="0"/>
          </a:p>
          <a:p>
            <a:pPr>
              <a:lnSpc>
                <a:spcPct val="250000"/>
              </a:lnSpc>
            </a:pPr>
            <a:r>
              <a:rPr kumimoji="1" lang="ja-JP" altLang="en-US" sz="2000" dirty="0"/>
              <a:t>　（資料</a:t>
            </a:r>
            <a:r>
              <a:rPr kumimoji="1" lang="en-US" altLang="ja-JP" sz="2000" dirty="0"/>
              <a:t>2</a:t>
            </a:r>
            <a:r>
              <a:rPr kumimoji="1" lang="ja-JP" altLang="en-US" sz="2000" dirty="0"/>
              <a:t>）高齢者虐待の発見チェックリスト</a:t>
            </a:r>
            <a:endParaRPr kumimoji="1" lang="en-US" altLang="ja-JP" sz="2000" dirty="0"/>
          </a:p>
          <a:p>
            <a:pPr>
              <a:lnSpc>
                <a:spcPct val="250000"/>
              </a:lnSpc>
            </a:pPr>
            <a:r>
              <a:rPr lang="ja-JP" altLang="en-US" sz="2000" dirty="0"/>
              <a:t>　　　　　</a:t>
            </a:r>
            <a:endParaRPr kumimoji="1" lang="ja-JP" altLang="en-US" sz="2000" dirty="0"/>
          </a:p>
        </p:txBody>
      </p:sp>
    </p:spTree>
    <p:extLst>
      <p:ext uri="{BB962C8B-B14F-4D97-AF65-F5344CB8AC3E}">
        <p14:creationId xmlns:p14="http://schemas.microsoft.com/office/powerpoint/2010/main" val="1310303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10471260-D61F-478D-B2B7-ECAF7AAB0DC8}"/>
              </a:ext>
            </a:extLst>
          </p:cNvPr>
          <p:cNvSpPr/>
          <p:nvPr/>
        </p:nvSpPr>
        <p:spPr>
          <a:xfrm>
            <a:off x="1828797" y="1219309"/>
            <a:ext cx="2279373" cy="8468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高齢者とは</a:t>
            </a:r>
          </a:p>
        </p:txBody>
      </p:sp>
      <p:sp>
        <p:nvSpPr>
          <p:cNvPr id="5" name="テキスト ボックス 4">
            <a:extLst>
              <a:ext uri="{FF2B5EF4-FFF2-40B4-BE49-F238E27FC236}">
                <a16:creationId xmlns:a16="http://schemas.microsoft.com/office/drawing/2014/main" id="{4A010DAF-4AED-463E-AB6B-BDC3CC99C0A7}"/>
              </a:ext>
            </a:extLst>
          </p:cNvPr>
          <p:cNvSpPr txBox="1"/>
          <p:nvPr/>
        </p:nvSpPr>
        <p:spPr>
          <a:xfrm>
            <a:off x="4366589" y="1458064"/>
            <a:ext cx="5844209" cy="369332"/>
          </a:xfrm>
          <a:prstGeom prst="rect">
            <a:avLst/>
          </a:prstGeom>
          <a:noFill/>
        </p:spPr>
        <p:txBody>
          <a:bodyPr wrap="square" rtlCol="0">
            <a:spAutoFit/>
          </a:bodyPr>
          <a:lstStyle/>
          <a:p>
            <a:r>
              <a:rPr kumimoji="1" lang="ja-JP" altLang="en-US" dirty="0"/>
              <a:t>６５歳以上の者</a:t>
            </a:r>
          </a:p>
        </p:txBody>
      </p:sp>
      <p:sp>
        <p:nvSpPr>
          <p:cNvPr id="6" name="四角形: 角を丸くする 5">
            <a:extLst>
              <a:ext uri="{FF2B5EF4-FFF2-40B4-BE49-F238E27FC236}">
                <a16:creationId xmlns:a16="http://schemas.microsoft.com/office/drawing/2014/main" id="{40C01DED-15F3-4749-95D3-216146F9DE10}"/>
              </a:ext>
            </a:extLst>
          </p:cNvPr>
          <p:cNvSpPr/>
          <p:nvPr/>
        </p:nvSpPr>
        <p:spPr>
          <a:xfrm>
            <a:off x="1828797" y="2260142"/>
            <a:ext cx="2279373" cy="7798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養護者とは</a:t>
            </a:r>
            <a:endParaRPr kumimoji="1" lang="ja-JP" altLang="en-US" dirty="0"/>
          </a:p>
        </p:txBody>
      </p:sp>
      <p:sp>
        <p:nvSpPr>
          <p:cNvPr id="8" name="テキスト ボックス 7">
            <a:extLst>
              <a:ext uri="{FF2B5EF4-FFF2-40B4-BE49-F238E27FC236}">
                <a16:creationId xmlns:a16="http://schemas.microsoft.com/office/drawing/2014/main" id="{CE0FBAB7-7669-4DF2-AD55-9D9F280CC26D}"/>
              </a:ext>
            </a:extLst>
          </p:cNvPr>
          <p:cNvSpPr txBox="1"/>
          <p:nvPr/>
        </p:nvSpPr>
        <p:spPr>
          <a:xfrm>
            <a:off x="4326833" y="2316431"/>
            <a:ext cx="5698435" cy="646331"/>
          </a:xfrm>
          <a:prstGeom prst="rect">
            <a:avLst/>
          </a:prstGeom>
          <a:noFill/>
        </p:spPr>
        <p:txBody>
          <a:bodyPr wrap="square" rtlCol="0">
            <a:spAutoFit/>
          </a:bodyPr>
          <a:lstStyle/>
          <a:p>
            <a:r>
              <a:rPr lang="ja-JP" altLang="en-US" dirty="0"/>
              <a:t>高齢者を現に養護する者であって、高齢者の世話をしている家族、親族、同居人</a:t>
            </a:r>
            <a:endParaRPr lang="en-US" altLang="ja-JP" dirty="0"/>
          </a:p>
        </p:txBody>
      </p:sp>
      <p:sp>
        <p:nvSpPr>
          <p:cNvPr id="9" name="四角形: 角を丸くする 8">
            <a:extLst>
              <a:ext uri="{FF2B5EF4-FFF2-40B4-BE49-F238E27FC236}">
                <a16:creationId xmlns:a16="http://schemas.microsoft.com/office/drawing/2014/main" id="{8D6A7E75-8F03-4C3E-A55D-0D2E180C9C01}"/>
              </a:ext>
            </a:extLst>
          </p:cNvPr>
          <p:cNvSpPr/>
          <p:nvPr/>
        </p:nvSpPr>
        <p:spPr>
          <a:xfrm>
            <a:off x="1828798" y="3275808"/>
            <a:ext cx="2279373" cy="8853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要介護施設従事者等とは</a:t>
            </a:r>
            <a:endParaRPr kumimoji="1" lang="ja-JP" altLang="en-US" dirty="0"/>
          </a:p>
        </p:txBody>
      </p:sp>
      <p:sp>
        <p:nvSpPr>
          <p:cNvPr id="11" name="テキスト ボックス 10">
            <a:extLst>
              <a:ext uri="{FF2B5EF4-FFF2-40B4-BE49-F238E27FC236}">
                <a16:creationId xmlns:a16="http://schemas.microsoft.com/office/drawing/2014/main" id="{3F419178-DB54-4F44-97C9-F3410EACDB2D}"/>
              </a:ext>
            </a:extLst>
          </p:cNvPr>
          <p:cNvSpPr txBox="1"/>
          <p:nvPr/>
        </p:nvSpPr>
        <p:spPr>
          <a:xfrm>
            <a:off x="4326833" y="3476685"/>
            <a:ext cx="5698435" cy="646331"/>
          </a:xfrm>
          <a:prstGeom prst="rect">
            <a:avLst/>
          </a:prstGeom>
          <a:noFill/>
        </p:spPr>
        <p:txBody>
          <a:bodyPr wrap="square" rtlCol="0">
            <a:spAutoFit/>
          </a:bodyPr>
          <a:lstStyle/>
          <a:p>
            <a:r>
              <a:rPr lang="ja-JP" altLang="en-US" dirty="0"/>
              <a:t>養護・特別養護老人ホーム等入所型施設の従事者やデイサービス・訪問介護等の居宅介護</a:t>
            </a:r>
            <a:endParaRPr lang="en-US" altLang="ja-JP" dirty="0"/>
          </a:p>
        </p:txBody>
      </p:sp>
      <p:sp>
        <p:nvSpPr>
          <p:cNvPr id="12" name="四角形: 角を丸くする 11">
            <a:extLst>
              <a:ext uri="{FF2B5EF4-FFF2-40B4-BE49-F238E27FC236}">
                <a16:creationId xmlns:a16="http://schemas.microsoft.com/office/drawing/2014/main" id="{0E4F993E-0028-40A0-A744-940AF9FC17CA}"/>
              </a:ext>
            </a:extLst>
          </p:cNvPr>
          <p:cNvSpPr/>
          <p:nvPr/>
        </p:nvSpPr>
        <p:spPr>
          <a:xfrm>
            <a:off x="1828798" y="4350025"/>
            <a:ext cx="2279373" cy="8853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虐待とは</a:t>
            </a:r>
          </a:p>
        </p:txBody>
      </p:sp>
      <p:sp>
        <p:nvSpPr>
          <p:cNvPr id="13" name="四角形: 角を丸くする 12">
            <a:extLst>
              <a:ext uri="{FF2B5EF4-FFF2-40B4-BE49-F238E27FC236}">
                <a16:creationId xmlns:a16="http://schemas.microsoft.com/office/drawing/2014/main" id="{9566E85C-8D2C-456E-A70F-0C02ED8A3951}"/>
              </a:ext>
            </a:extLst>
          </p:cNvPr>
          <p:cNvSpPr/>
          <p:nvPr/>
        </p:nvSpPr>
        <p:spPr>
          <a:xfrm>
            <a:off x="1828797" y="5424242"/>
            <a:ext cx="2279373" cy="8853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虐待の種類</a:t>
            </a:r>
          </a:p>
        </p:txBody>
      </p:sp>
      <p:sp>
        <p:nvSpPr>
          <p:cNvPr id="15" name="テキスト ボックス 14">
            <a:extLst>
              <a:ext uri="{FF2B5EF4-FFF2-40B4-BE49-F238E27FC236}">
                <a16:creationId xmlns:a16="http://schemas.microsoft.com/office/drawing/2014/main" id="{2C9788AA-F570-4CBC-9F81-0B037F03E477}"/>
              </a:ext>
            </a:extLst>
          </p:cNvPr>
          <p:cNvSpPr txBox="1"/>
          <p:nvPr/>
        </p:nvSpPr>
        <p:spPr>
          <a:xfrm>
            <a:off x="4326833" y="4500912"/>
            <a:ext cx="5698435" cy="923330"/>
          </a:xfrm>
          <a:prstGeom prst="rect">
            <a:avLst/>
          </a:prstGeom>
          <a:noFill/>
        </p:spPr>
        <p:txBody>
          <a:bodyPr wrap="square" rtlCol="0">
            <a:spAutoFit/>
          </a:bodyPr>
          <a:lstStyle/>
          <a:p>
            <a:r>
              <a:rPr lang="ja-JP" altLang="en-US" dirty="0"/>
              <a:t>他者からの不適切な扱いにより権利利益を侵害される状態や生命、健康、生活が損なわれるような状態に置かれること</a:t>
            </a:r>
            <a:endParaRPr lang="en-US" altLang="ja-JP" dirty="0"/>
          </a:p>
        </p:txBody>
      </p:sp>
      <p:sp>
        <p:nvSpPr>
          <p:cNvPr id="17" name="テキスト ボックス 16">
            <a:extLst>
              <a:ext uri="{FF2B5EF4-FFF2-40B4-BE49-F238E27FC236}">
                <a16:creationId xmlns:a16="http://schemas.microsoft.com/office/drawing/2014/main" id="{98D0B218-187C-4ACC-9CBC-9E40B28885A2}"/>
              </a:ext>
            </a:extLst>
          </p:cNvPr>
          <p:cNvSpPr txBox="1"/>
          <p:nvPr/>
        </p:nvSpPr>
        <p:spPr>
          <a:xfrm>
            <a:off x="4406345" y="5603908"/>
            <a:ext cx="5393635" cy="646331"/>
          </a:xfrm>
          <a:prstGeom prst="rect">
            <a:avLst/>
          </a:prstGeom>
          <a:noFill/>
        </p:spPr>
        <p:txBody>
          <a:bodyPr wrap="square" rtlCol="0">
            <a:spAutoFit/>
          </a:bodyPr>
          <a:lstStyle/>
          <a:p>
            <a:r>
              <a:rPr lang="ja-JP" altLang="en-US" dirty="0"/>
              <a:t>１身体的虐待　２介護世話の放棄・放任　</a:t>
            </a:r>
            <a:endParaRPr lang="en-US" altLang="ja-JP" dirty="0"/>
          </a:p>
          <a:p>
            <a:r>
              <a:rPr lang="ja-JP" altLang="en-US" dirty="0"/>
              <a:t>３心理的虐待　４性的虐待　　５経済的虐待</a:t>
            </a:r>
            <a:endParaRPr kumimoji="1" lang="ja-JP" altLang="en-US" dirty="0"/>
          </a:p>
        </p:txBody>
      </p:sp>
      <p:sp>
        <p:nvSpPr>
          <p:cNvPr id="18" name="テキスト ボックス 17">
            <a:extLst>
              <a:ext uri="{FF2B5EF4-FFF2-40B4-BE49-F238E27FC236}">
                <a16:creationId xmlns:a16="http://schemas.microsoft.com/office/drawing/2014/main" id="{F494DEBE-23FC-4923-9E0F-39192DD85328}"/>
              </a:ext>
            </a:extLst>
          </p:cNvPr>
          <p:cNvSpPr txBox="1"/>
          <p:nvPr/>
        </p:nvSpPr>
        <p:spPr>
          <a:xfrm>
            <a:off x="1338469" y="238755"/>
            <a:ext cx="4545495" cy="984885"/>
          </a:xfrm>
          <a:prstGeom prst="rect">
            <a:avLst/>
          </a:prstGeom>
          <a:noFill/>
        </p:spPr>
        <p:txBody>
          <a:bodyPr wrap="square" rtlCol="0">
            <a:spAutoFit/>
          </a:bodyPr>
          <a:lstStyle/>
          <a:p>
            <a:r>
              <a:rPr lang="ja-JP" altLang="en-US" sz="2000" dirty="0"/>
              <a:t>１．高齢者虐待とは</a:t>
            </a:r>
            <a:endParaRPr lang="en-US" altLang="ja-JP" sz="2000" dirty="0"/>
          </a:p>
          <a:p>
            <a:endParaRPr lang="en-US" altLang="ja-JP" dirty="0"/>
          </a:p>
          <a:p>
            <a:r>
              <a:rPr lang="ja-JP" altLang="en-US" dirty="0"/>
              <a:t>　</a:t>
            </a:r>
            <a:r>
              <a:rPr lang="ja-JP" altLang="en-US" sz="2000" b="1" dirty="0"/>
              <a:t>１）高齢者虐待防止法による定義</a:t>
            </a:r>
            <a:endParaRPr lang="en-US" altLang="ja-JP" sz="2000" b="1" dirty="0"/>
          </a:p>
        </p:txBody>
      </p:sp>
      <p:cxnSp>
        <p:nvCxnSpPr>
          <p:cNvPr id="14" name="直線コネクタ 13">
            <a:extLst>
              <a:ext uri="{FF2B5EF4-FFF2-40B4-BE49-F238E27FC236}">
                <a16:creationId xmlns:a16="http://schemas.microsoft.com/office/drawing/2014/main" id="{6794D18C-DC69-4687-B1B2-395EF2BEA18A}"/>
              </a:ext>
            </a:extLst>
          </p:cNvPr>
          <p:cNvCxnSpPr/>
          <p:nvPr/>
        </p:nvCxnSpPr>
        <p:spPr>
          <a:xfrm>
            <a:off x="1384341" y="755091"/>
            <a:ext cx="8382547" cy="0"/>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図 15">
            <a:extLst>
              <a:ext uri="{FF2B5EF4-FFF2-40B4-BE49-F238E27FC236}">
                <a16:creationId xmlns:a16="http://schemas.microsoft.com/office/drawing/2014/main" id="{272D659D-9E60-4958-B7F1-F6DAEC6EE7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1606" y="185988"/>
            <a:ext cx="455282" cy="569103"/>
          </a:xfrm>
          <a:prstGeom prst="rect">
            <a:avLst/>
          </a:prstGeom>
        </p:spPr>
      </p:pic>
      <p:sp>
        <p:nvSpPr>
          <p:cNvPr id="2" name="テキスト ボックス 1">
            <a:extLst>
              <a:ext uri="{FF2B5EF4-FFF2-40B4-BE49-F238E27FC236}">
                <a16:creationId xmlns:a16="http://schemas.microsoft.com/office/drawing/2014/main" id="{1996983B-37B2-4A8E-BC53-E4F605CEA744}"/>
              </a:ext>
            </a:extLst>
          </p:cNvPr>
          <p:cNvSpPr txBox="1"/>
          <p:nvPr/>
        </p:nvSpPr>
        <p:spPr>
          <a:xfrm>
            <a:off x="9124140" y="467703"/>
            <a:ext cx="326632" cy="276999"/>
          </a:xfrm>
          <a:prstGeom prst="rect">
            <a:avLst/>
          </a:prstGeom>
          <a:noFill/>
        </p:spPr>
        <p:txBody>
          <a:bodyPr wrap="square" rtlCol="0">
            <a:spAutoFit/>
          </a:bodyPr>
          <a:lstStyle/>
          <a:p>
            <a:r>
              <a:rPr kumimoji="1" lang="ja-JP" altLang="en-US" sz="1200" dirty="0"/>
              <a:t>１</a:t>
            </a:r>
          </a:p>
        </p:txBody>
      </p:sp>
    </p:spTree>
    <p:extLst>
      <p:ext uri="{BB962C8B-B14F-4D97-AF65-F5344CB8AC3E}">
        <p14:creationId xmlns:p14="http://schemas.microsoft.com/office/powerpoint/2010/main" val="2283469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C14D4D8-1CC9-483A-B16B-BFBFAD316602}"/>
              </a:ext>
            </a:extLst>
          </p:cNvPr>
          <p:cNvSpPr txBox="1"/>
          <p:nvPr/>
        </p:nvSpPr>
        <p:spPr>
          <a:xfrm>
            <a:off x="1601372" y="979365"/>
            <a:ext cx="8989256" cy="1538883"/>
          </a:xfrm>
          <a:prstGeom prst="rect">
            <a:avLst/>
          </a:prstGeom>
          <a:noFill/>
        </p:spPr>
        <p:txBody>
          <a:bodyPr wrap="square" rtlCol="0">
            <a:spAutoFit/>
          </a:bodyPr>
          <a:lstStyle/>
          <a:p>
            <a:r>
              <a:rPr kumimoji="1" lang="ja-JP" altLang="en-US" sz="2000" dirty="0"/>
              <a:t>１</a:t>
            </a:r>
            <a:r>
              <a:rPr kumimoji="1" lang="en-US" altLang="ja-JP" sz="2000" dirty="0"/>
              <a:t>.</a:t>
            </a:r>
            <a:r>
              <a:rPr kumimoji="1" lang="ja-JP" altLang="en-US" sz="2000" dirty="0"/>
              <a:t>　高齢者虐待とは</a:t>
            </a:r>
            <a:endParaRPr kumimoji="1" lang="en-US" altLang="ja-JP" sz="2000" dirty="0"/>
          </a:p>
          <a:p>
            <a:endParaRPr lang="en-US" altLang="ja-JP" dirty="0"/>
          </a:p>
          <a:p>
            <a:endParaRPr kumimoji="1" lang="en-US" altLang="ja-JP" dirty="0"/>
          </a:p>
          <a:p>
            <a:r>
              <a:rPr lang="ja-JP" altLang="en-US" dirty="0"/>
              <a:t>　</a:t>
            </a:r>
            <a:r>
              <a:rPr lang="ja-JP" altLang="en-US" sz="2000" b="1" dirty="0"/>
              <a:t>２）虐待の類型</a:t>
            </a:r>
            <a:endParaRPr lang="en-US" altLang="ja-JP" sz="2000" b="1" dirty="0"/>
          </a:p>
          <a:p>
            <a:endParaRPr kumimoji="1" lang="ja-JP" altLang="en-US" dirty="0"/>
          </a:p>
        </p:txBody>
      </p:sp>
      <p:graphicFrame>
        <p:nvGraphicFramePr>
          <p:cNvPr id="3" name="表 2">
            <a:extLst>
              <a:ext uri="{FF2B5EF4-FFF2-40B4-BE49-F238E27FC236}">
                <a16:creationId xmlns:a16="http://schemas.microsoft.com/office/drawing/2014/main" id="{3908F5EC-2225-43C1-BD77-1E706AB6DCCD}"/>
              </a:ext>
            </a:extLst>
          </p:cNvPr>
          <p:cNvGraphicFramePr>
            <a:graphicFrameLocks noGrp="1"/>
          </p:cNvGraphicFramePr>
          <p:nvPr>
            <p:extLst>
              <p:ext uri="{D42A27DB-BD31-4B8C-83A1-F6EECF244321}">
                <p14:modId xmlns:p14="http://schemas.microsoft.com/office/powerpoint/2010/main" val="2826982338"/>
              </p:ext>
            </p:extLst>
          </p:nvPr>
        </p:nvGraphicFramePr>
        <p:xfrm>
          <a:off x="1340611" y="2273828"/>
          <a:ext cx="9250017" cy="303276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532539905"/>
                    </a:ext>
                  </a:extLst>
                </a:gridCol>
                <a:gridCol w="7421217">
                  <a:extLst>
                    <a:ext uri="{9D8B030D-6E8A-4147-A177-3AD203B41FA5}">
                      <a16:colId xmlns:a16="http://schemas.microsoft.com/office/drawing/2014/main" val="3646120241"/>
                    </a:ext>
                  </a:extLst>
                </a:gridCol>
              </a:tblGrid>
              <a:tr h="370840">
                <a:tc>
                  <a:txBody>
                    <a:bodyPr/>
                    <a:lstStyle/>
                    <a:p>
                      <a:pPr algn="ctr"/>
                      <a:r>
                        <a:rPr kumimoji="1" lang="ja-JP" altLang="en-US" dirty="0"/>
                        <a:t>区分</a:t>
                      </a:r>
                    </a:p>
                  </a:txBody>
                  <a:tcPr/>
                </a:tc>
                <a:tc>
                  <a:txBody>
                    <a:bodyPr/>
                    <a:lstStyle/>
                    <a:p>
                      <a:pPr algn="ctr"/>
                      <a:r>
                        <a:rPr kumimoji="1" lang="ja-JP" altLang="en-US" dirty="0"/>
                        <a:t>内容</a:t>
                      </a:r>
                    </a:p>
                  </a:txBody>
                  <a:tcPr/>
                </a:tc>
                <a:extLst>
                  <a:ext uri="{0D108BD9-81ED-4DB2-BD59-A6C34878D82A}">
                    <a16:rowId xmlns:a16="http://schemas.microsoft.com/office/drawing/2014/main" val="3324848301"/>
                  </a:ext>
                </a:extLst>
              </a:tr>
              <a:tr h="370840">
                <a:tc>
                  <a:txBody>
                    <a:bodyPr/>
                    <a:lstStyle/>
                    <a:p>
                      <a:r>
                        <a:rPr kumimoji="1" lang="ja-JP" altLang="en-US" dirty="0"/>
                        <a:t>身体的虐待</a:t>
                      </a:r>
                    </a:p>
                  </a:txBody>
                  <a:tcPr/>
                </a:tc>
                <a:tc>
                  <a:txBody>
                    <a:bodyPr/>
                    <a:lstStyle/>
                    <a:p>
                      <a:r>
                        <a:rPr kumimoji="1" lang="ja-JP" altLang="en-US" dirty="0"/>
                        <a:t>身体に外傷が生じ、または生じるおそれのある暴行を加える行為</a:t>
                      </a:r>
                    </a:p>
                  </a:txBody>
                  <a:tcPr/>
                </a:tc>
                <a:extLst>
                  <a:ext uri="{0D108BD9-81ED-4DB2-BD59-A6C34878D82A}">
                    <a16:rowId xmlns:a16="http://schemas.microsoft.com/office/drawing/2014/main" val="715526481"/>
                  </a:ext>
                </a:extLst>
              </a:tr>
              <a:tr h="370840">
                <a:tc>
                  <a:txBody>
                    <a:bodyPr/>
                    <a:lstStyle/>
                    <a:p>
                      <a:r>
                        <a:rPr kumimoji="1" lang="ja-JP" altLang="en-US" dirty="0"/>
                        <a:t>介護・世話の</a:t>
                      </a:r>
                      <a:endParaRPr kumimoji="1" lang="en-US" altLang="ja-JP" dirty="0"/>
                    </a:p>
                    <a:p>
                      <a:r>
                        <a:rPr kumimoji="1" lang="ja-JP" altLang="en-US" dirty="0"/>
                        <a:t>放棄・放任</a:t>
                      </a:r>
                    </a:p>
                  </a:txBody>
                  <a:tcPr/>
                </a:tc>
                <a:tc>
                  <a:txBody>
                    <a:bodyPr/>
                    <a:lstStyle/>
                    <a:p>
                      <a:r>
                        <a:rPr kumimoji="1" lang="ja-JP" altLang="en-US" dirty="0"/>
                        <a:t>著しい減食または長時間の放置により生活環境の悪化や身体および精神状態を悪化させる行為</a:t>
                      </a:r>
                    </a:p>
                  </a:txBody>
                  <a:tcPr/>
                </a:tc>
                <a:extLst>
                  <a:ext uri="{0D108BD9-81ED-4DB2-BD59-A6C34878D82A}">
                    <a16:rowId xmlns:a16="http://schemas.microsoft.com/office/drawing/2014/main" val="2841475714"/>
                  </a:ext>
                </a:extLst>
              </a:tr>
              <a:tr h="131747">
                <a:tc>
                  <a:txBody>
                    <a:bodyPr/>
                    <a:lstStyle/>
                    <a:p>
                      <a:r>
                        <a:rPr kumimoji="1" lang="ja-JP" altLang="en-US" dirty="0"/>
                        <a:t>心理的虐待</a:t>
                      </a:r>
                    </a:p>
                  </a:txBody>
                  <a:tcPr/>
                </a:tc>
                <a:tc>
                  <a:txBody>
                    <a:bodyPr/>
                    <a:lstStyle/>
                    <a:p>
                      <a:r>
                        <a:rPr kumimoji="1" lang="ja-JP" altLang="en-US" dirty="0"/>
                        <a:t>脅しや侮辱などの言動や威圧的な態度、無視、いやがらせ等により精神的・情緒的苦痛を与える行為</a:t>
                      </a:r>
                      <a:endParaRPr kumimoji="1" lang="en-US" altLang="ja-JP" dirty="0"/>
                    </a:p>
                  </a:txBody>
                  <a:tcPr/>
                </a:tc>
                <a:extLst>
                  <a:ext uri="{0D108BD9-81ED-4DB2-BD59-A6C34878D82A}">
                    <a16:rowId xmlns:a16="http://schemas.microsoft.com/office/drawing/2014/main" val="265301046"/>
                  </a:ext>
                </a:extLst>
              </a:tr>
              <a:tr h="370840">
                <a:tc>
                  <a:txBody>
                    <a:bodyPr/>
                    <a:lstStyle/>
                    <a:p>
                      <a:r>
                        <a:rPr kumimoji="1" lang="ja-JP" altLang="en-US" dirty="0"/>
                        <a:t>性的虐待</a:t>
                      </a:r>
                    </a:p>
                  </a:txBody>
                  <a:tcPr/>
                </a:tc>
                <a:tc>
                  <a:txBody>
                    <a:bodyPr/>
                    <a:lstStyle/>
                    <a:p>
                      <a:r>
                        <a:rPr kumimoji="1" lang="ja-JP" altLang="en-US" dirty="0"/>
                        <a:t>本人の合意なしに行うわいせつ行為、またはその強要</a:t>
                      </a:r>
                      <a:endParaRPr kumimoji="1" lang="en-US" altLang="ja-JP" dirty="0"/>
                    </a:p>
                  </a:txBody>
                  <a:tcPr/>
                </a:tc>
                <a:extLst>
                  <a:ext uri="{0D108BD9-81ED-4DB2-BD59-A6C34878D82A}">
                    <a16:rowId xmlns:a16="http://schemas.microsoft.com/office/drawing/2014/main" val="1462843479"/>
                  </a:ext>
                </a:extLst>
              </a:tr>
              <a:tr h="370840">
                <a:tc>
                  <a:txBody>
                    <a:bodyPr/>
                    <a:lstStyle/>
                    <a:p>
                      <a:r>
                        <a:rPr kumimoji="1" lang="ja-JP" altLang="en-US" dirty="0"/>
                        <a:t>経済的虐待</a:t>
                      </a:r>
                    </a:p>
                  </a:txBody>
                  <a:tcPr/>
                </a:tc>
                <a:tc>
                  <a:txBody>
                    <a:bodyPr/>
                    <a:lstStyle/>
                    <a:p>
                      <a:r>
                        <a:rPr kumimoji="1" lang="ja-JP" altLang="en-US" dirty="0"/>
                        <a:t>本人の合意なしに財産や金銭を使用し、本人の金銭の利用を理由なく制限する行為</a:t>
                      </a:r>
                      <a:endParaRPr kumimoji="1" lang="en-US" altLang="ja-JP" dirty="0"/>
                    </a:p>
                  </a:txBody>
                  <a:tcPr/>
                </a:tc>
                <a:extLst>
                  <a:ext uri="{0D108BD9-81ED-4DB2-BD59-A6C34878D82A}">
                    <a16:rowId xmlns:a16="http://schemas.microsoft.com/office/drawing/2014/main" val="650084104"/>
                  </a:ext>
                </a:extLst>
              </a:tr>
            </a:tbl>
          </a:graphicData>
        </a:graphic>
      </p:graphicFrame>
      <p:cxnSp>
        <p:nvCxnSpPr>
          <p:cNvPr id="4" name="直線コネクタ 3">
            <a:extLst>
              <a:ext uri="{FF2B5EF4-FFF2-40B4-BE49-F238E27FC236}">
                <a16:creationId xmlns:a16="http://schemas.microsoft.com/office/drawing/2014/main" id="{FD9FFE06-DB13-4392-B690-53559175F91C}"/>
              </a:ext>
            </a:extLst>
          </p:cNvPr>
          <p:cNvCxnSpPr/>
          <p:nvPr/>
        </p:nvCxnSpPr>
        <p:spPr>
          <a:xfrm>
            <a:off x="1601372" y="1356624"/>
            <a:ext cx="8382547"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図 4">
            <a:extLst>
              <a:ext uri="{FF2B5EF4-FFF2-40B4-BE49-F238E27FC236}">
                <a16:creationId xmlns:a16="http://schemas.microsoft.com/office/drawing/2014/main" id="{9A61411B-6868-4996-A589-445EDE2B74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0240" y="713069"/>
            <a:ext cx="455282" cy="569103"/>
          </a:xfrm>
          <a:prstGeom prst="rect">
            <a:avLst/>
          </a:prstGeom>
        </p:spPr>
      </p:pic>
      <p:sp>
        <p:nvSpPr>
          <p:cNvPr id="6" name="テキスト ボックス 5">
            <a:extLst>
              <a:ext uri="{FF2B5EF4-FFF2-40B4-BE49-F238E27FC236}">
                <a16:creationId xmlns:a16="http://schemas.microsoft.com/office/drawing/2014/main" id="{7030003E-C25C-4CAA-8F61-37CC248F3756}"/>
              </a:ext>
            </a:extLst>
          </p:cNvPr>
          <p:cNvSpPr txBox="1"/>
          <p:nvPr/>
        </p:nvSpPr>
        <p:spPr>
          <a:xfrm>
            <a:off x="9093608" y="979365"/>
            <a:ext cx="326632" cy="276999"/>
          </a:xfrm>
          <a:prstGeom prst="rect">
            <a:avLst/>
          </a:prstGeom>
          <a:noFill/>
        </p:spPr>
        <p:txBody>
          <a:bodyPr wrap="square" rtlCol="0">
            <a:spAutoFit/>
          </a:bodyPr>
          <a:lstStyle/>
          <a:p>
            <a:r>
              <a:rPr lang="ja-JP" altLang="en-US" sz="1200" dirty="0"/>
              <a:t>２</a:t>
            </a:r>
            <a:endParaRPr kumimoji="1" lang="ja-JP" altLang="en-US" sz="1200" dirty="0"/>
          </a:p>
        </p:txBody>
      </p:sp>
    </p:spTree>
    <p:extLst>
      <p:ext uri="{BB962C8B-B14F-4D97-AF65-F5344CB8AC3E}">
        <p14:creationId xmlns:p14="http://schemas.microsoft.com/office/powerpoint/2010/main" val="825286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BC21732-96BD-4861-9403-970F1EEDFF53}"/>
              </a:ext>
            </a:extLst>
          </p:cNvPr>
          <p:cNvSpPr txBox="1"/>
          <p:nvPr/>
        </p:nvSpPr>
        <p:spPr>
          <a:xfrm>
            <a:off x="1485226" y="467932"/>
            <a:ext cx="9594574" cy="1538883"/>
          </a:xfrm>
          <a:prstGeom prst="rect">
            <a:avLst/>
          </a:prstGeom>
          <a:noFill/>
        </p:spPr>
        <p:txBody>
          <a:bodyPr wrap="square" rtlCol="0">
            <a:spAutoFit/>
          </a:bodyPr>
          <a:lstStyle/>
          <a:p>
            <a:r>
              <a:rPr kumimoji="1" lang="ja-JP" altLang="en-US" sz="2000" dirty="0"/>
              <a:t>１．高齢者虐待とは</a:t>
            </a:r>
            <a:endParaRPr kumimoji="1" lang="en-US" altLang="ja-JP" sz="2000" dirty="0"/>
          </a:p>
          <a:p>
            <a:endParaRPr lang="en-US" altLang="ja-JP" dirty="0"/>
          </a:p>
          <a:p>
            <a:r>
              <a:rPr lang="ja-JP" altLang="en-US" sz="2000" b="1" dirty="0"/>
              <a:t>３）虐待類型の具体例</a:t>
            </a:r>
            <a:endParaRPr lang="en-US" altLang="ja-JP" sz="2000" b="1" dirty="0"/>
          </a:p>
          <a:p>
            <a:endParaRPr kumimoji="1" lang="en-US" altLang="ja-JP" dirty="0"/>
          </a:p>
          <a:p>
            <a:endParaRPr kumimoji="1" lang="ja-JP" altLang="en-US" dirty="0"/>
          </a:p>
        </p:txBody>
      </p:sp>
      <p:sp>
        <p:nvSpPr>
          <p:cNvPr id="3" name="四角形: 角を丸くする 2">
            <a:extLst>
              <a:ext uri="{FF2B5EF4-FFF2-40B4-BE49-F238E27FC236}">
                <a16:creationId xmlns:a16="http://schemas.microsoft.com/office/drawing/2014/main" id="{52E3B780-FF12-4CBF-8CB0-7233D994246F}"/>
              </a:ext>
            </a:extLst>
          </p:cNvPr>
          <p:cNvSpPr/>
          <p:nvPr/>
        </p:nvSpPr>
        <p:spPr>
          <a:xfrm>
            <a:off x="1497496" y="1726600"/>
            <a:ext cx="1895061" cy="4373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身体的虐待</a:t>
            </a:r>
          </a:p>
        </p:txBody>
      </p:sp>
      <p:sp>
        <p:nvSpPr>
          <p:cNvPr id="4" name="テキスト ボックス 3">
            <a:extLst>
              <a:ext uri="{FF2B5EF4-FFF2-40B4-BE49-F238E27FC236}">
                <a16:creationId xmlns:a16="http://schemas.microsoft.com/office/drawing/2014/main" id="{BEF7F0FA-E6CE-4BCD-9C5A-8DCD78AED5AE}"/>
              </a:ext>
            </a:extLst>
          </p:cNvPr>
          <p:cNvSpPr txBox="1"/>
          <p:nvPr/>
        </p:nvSpPr>
        <p:spPr>
          <a:xfrm>
            <a:off x="5638800" y="2975113"/>
            <a:ext cx="914400" cy="914400"/>
          </a:xfrm>
          <a:prstGeom prst="rect">
            <a:avLst/>
          </a:prstGeom>
          <a:noFill/>
        </p:spPr>
        <p:txBody>
          <a:bodyPr wrap="square" rtlCol="0">
            <a:spAutoFit/>
          </a:bodyPr>
          <a:lstStyle/>
          <a:p>
            <a:endParaRPr kumimoji="1" lang="ja-JP" altLang="en-US" dirty="0"/>
          </a:p>
        </p:txBody>
      </p:sp>
      <p:sp>
        <p:nvSpPr>
          <p:cNvPr id="5" name="テキスト ボックス 4">
            <a:extLst>
              <a:ext uri="{FF2B5EF4-FFF2-40B4-BE49-F238E27FC236}">
                <a16:creationId xmlns:a16="http://schemas.microsoft.com/office/drawing/2014/main" id="{0A22F476-E3D2-4729-B9B4-9A9345442E82}"/>
              </a:ext>
            </a:extLst>
          </p:cNvPr>
          <p:cNvSpPr txBox="1"/>
          <p:nvPr/>
        </p:nvSpPr>
        <p:spPr>
          <a:xfrm>
            <a:off x="1762538" y="2412185"/>
            <a:ext cx="7089913" cy="1477328"/>
          </a:xfrm>
          <a:prstGeom prst="rect">
            <a:avLst/>
          </a:prstGeom>
          <a:noFill/>
        </p:spPr>
        <p:txBody>
          <a:bodyPr wrap="square" rtlCol="0">
            <a:spAutoFit/>
          </a:bodyPr>
          <a:lstStyle/>
          <a:p>
            <a:r>
              <a:rPr kumimoji="1" lang="ja-JP" altLang="en-US" dirty="0"/>
              <a:t>・暴力行為で痛みを与えたり、体にアザや外傷を与える行為。</a:t>
            </a:r>
            <a:endParaRPr kumimoji="1" lang="en-US" altLang="ja-JP" dirty="0"/>
          </a:p>
          <a:p>
            <a:r>
              <a:rPr lang="ja-JP" altLang="en-US" dirty="0"/>
              <a:t>　直接なぐる、つねる、乱暴に扱う、物を投げつけるなど。</a:t>
            </a:r>
            <a:endParaRPr kumimoji="1" lang="en-US" altLang="ja-JP" dirty="0"/>
          </a:p>
          <a:p>
            <a:r>
              <a:rPr lang="ja-JP" altLang="en-US" dirty="0"/>
              <a:t>・身体拘束および外部との接触を意図的、貴族的に遮断する行為。</a:t>
            </a:r>
            <a:endParaRPr lang="en-US" altLang="ja-JP" dirty="0"/>
          </a:p>
          <a:p>
            <a:r>
              <a:rPr kumimoji="1" lang="ja-JP" altLang="en-US" dirty="0"/>
              <a:t>　ベッドや椅子にしばりつける、つなぎの服を着せる、カギをかけ</a:t>
            </a:r>
            <a:endParaRPr kumimoji="1" lang="en-US" altLang="ja-JP" dirty="0"/>
          </a:p>
          <a:p>
            <a:r>
              <a:rPr lang="ja-JP" altLang="en-US" dirty="0"/>
              <a:t>　部屋に閉じ込める、長時間家の中に入れないなど。</a:t>
            </a:r>
            <a:endParaRPr kumimoji="1" lang="ja-JP" altLang="en-US" dirty="0"/>
          </a:p>
        </p:txBody>
      </p:sp>
      <p:sp>
        <p:nvSpPr>
          <p:cNvPr id="6" name="四角形: 角を丸くする 5">
            <a:extLst>
              <a:ext uri="{FF2B5EF4-FFF2-40B4-BE49-F238E27FC236}">
                <a16:creationId xmlns:a16="http://schemas.microsoft.com/office/drawing/2014/main" id="{1A03E0A4-E374-4E28-9993-9E3A253C7754}"/>
              </a:ext>
            </a:extLst>
          </p:cNvPr>
          <p:cNvSpPr/>
          <p:nvPr/>
        </p:nvSpPr>
        <p:spPr>
          <a:xfrm>
            <a:off x="1497496" y="4137777"/>
            <a:ext cx="3074504" cy="4373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介護・世話の放棄・放任</a:t>
            </a:r>
            <a:endParaRPr kumimoji="1" lang="ja-JP" altLang="en-US" dirty="0"/>
          </a:p>
        </p:txBody>
      </p:sp>
      <p:sp>
        <p:nvSpPr>
          <p:cNvPr id="7" name="テキスト ボックス 6">
            <a:extLst>
              <a:ext uri="{FF2B5EF4-FFF2-40B4-BE49-F238E27FC236}">
                <a16:creationId xmlns:a16="http://schemas.microsoft.com/office/drawing/2014/main" id="{AB02BA2B-1B2E-4A15-9B61-166473ACA911}"/>
              </a:ext>
            </a:extLst>
          </p:cNvPr>
          <p:cNvSpPr txBox="1"/>
          <p:nvPr/>
        </p:nvSpPr>
        <p:spPr>
          <a:xfrm>
            <a:off x="1762538" y="4796428"/>
            <a:ext cx="7209184" cy="1477328"/>
          </a:xfrm>
          <a:prstGeom prst="rect">
            <a:avLst/>
          </a:prstGeom>
          <a:noFill/>
        </p:spPr>
        <p:txBody>
          <a:bodyPr wrap="square" rtlCol="0">
            <a:spAutoFit/>
          </a:bodyPr>
          <a:lstStyle/>
          <a:p>
            <a:r>
              <a:rPr kumimoji="1" lang="ja-JP" altLang="en-US" dirty="0"/>
              <a:t>・意図的であるか否かは問わず、介護や生活の世話を行っている家</a:t>
            </a:r>
            <a:endParaRPr kumimoji="1" lang="en-US" altLang="ja-JP" dirty="0"/>
          </a:p>
          <a:p>
            <a:r>
              <a:rPr lang="ja-JP" altLang="en-US" dirty="0"/>
              <a:t>　</a:t>
            </a:r>
            <a:r>
              <a:rPr kumimoji="1" lang="ja-JP" altLang="en-US" dirty="0"/>
              <a:t>族等が、その提供を放棄・放任し、高齢者の生活環境や高齢者自</a:t>
            </a:r>
            <a:endParaRPr kumimoji="1" lang="en-US" altLang="ja-JP" dirty="0"/>
          </a:p>
          <a:p>
            <a:r>
              <a:rPr lang="ja-JP" altLang="en-US" dirty="0"/>
              <a:t>　</a:t>
            </a:r>
            <a:r>
              <a:rPr kumimoji="1" lang="ja-JP" altLang="en-US" dirty="0"/>
              <a:t>身の体や精神状態を悪化させる行為。</a:t>
            </a:r>
            <a:endParaRPr kumimoji="1" lang="en-US" altLang="ja-JP" dirty="0"/>
          </a:p>
          <a:p>
            <a:r>
              <a:rPr lang="ja-JP" altLang="en-US" dirty="0"/>
              <a:t>　水分や食事を十分に与えない、入浴や更衣をせず身体汚染がある、</a:t>
            </a:r>
            <a:endParaRPr lang="en-US" altLang="ja-JP" dirty="0"/>
          </a:p>
          <a:p>
            <a:r>
              <a:rPr kumimoji="1" lang="ja-JP" altLang="en-US" dirty="0"/>
              <a:t>　劣悪な住環境に置くなど。</a:t>
            </a:r>
          </a:p>
        </p:txBody>
      </p:sp>
      <p:cxnSp>
        <p:nvCxnSpPr>
          <p:cNvPr id="8" name="直線コネクタ 7">
            <a:extLst>
              <a:ext uri="{FF2B5EF4-FFF2-40B4-BE49-F238E27FC236}">
                <a16:creationId xmlns:a16="http://schemas.microsoft.com/office/drawing/2014/main" id="{69859C1D-31D0-4372-93DB-2FFC563EE303}"/>
              </a:ext>
            </a:extLst>
          </p:cNvPr>
          <p:cNvCxnSpPr/>
          <p:nvPr/>
        </p:nvCxnSpPr>
        <p:spPr>
          <a:xfrm>
            <a:off x="1507041" y="807984"/>
            <a:ext cx="8382547" cy="0"/>
          </a:xfrm>
          <a:prstGeom prst="line">
            <a:avLst/>
          </a:prstGeom>
        </p:spPr>
        <p:style>
          <a:lnRef idx="1">
            <a:schemeClr val="accent1"/>
          </a:lnRef>
          <a:fillRef idx="0">
            <a:schemeClr val="accent1"/>
          </a:fillRef>
          <a:effectRef idx="0">
            <a:schemeClr val="accent1"/>
          </a:effectRef>
          <a:fontRef idx="minor">
            <a:schemeClr val="tx1"/>
          </a:fontRef>
        </p:style>
      </p:cxnSp>
      <p:pic>
        <p:nvPicPr>
          <p:cNvPr id="9" name="図 8">
            <a:extLst>
              <a:ext uri="{FF2B5EF4-FFF2-40B4-BE49-F238E27FC236}">
                <a16:creationId xmlns:a16="http://schemas.microsoft.com/office/drawing/2014/main" id="{E8ED93AE-D5C9-4E75-A782-EEB3197D2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1183" y="183380"/>
            <a:ext cx="455282" cy="569103"/>
          </a:xfrm>
          <a:prstGeom prst="rect">
            <a:avLst/>
          </a:prstGeom>
        </p:spPr>
      </p:pic>
      <p:sp>
        <p:nvSpPr>
          <p:cNvPr id="10" name="テキスト ボックス 9">
            <a:extLst>
              <a:ext uri="{FF2B5EF4-FFF2-40B4-BE49-F238E27FC236}">
                <a16:creationId xmlns:a16="http://schemas.microsoft.com/office/drawing/2014/main" id="{3F0B1ABB-27B0-4A0C-81D0-38BF8B9E9890}"/>
              </a:ext>
            </a:extLst>
          </p:cNvPr>
          <p:cNvSpPr txBox="1"/>
          <p:nvPr/>
        </p:nvSpPr>
        <p:spPr>
          <a:xfrm>
            <a:off x="9124140" y="467703"/>
            <a:ext cx="326632" cy="276999"/>
          </a:xfrm>
          <a:prstGeom prst="rect">
            <a:avLst/>
          </a:prstGeom>
          <a:noFill/>
        </p:spPr>
        <p:txBody>
          <a:bodyPr wrap="square" rtlCol="0">
            <a:spAutoFit/>
          </a:bodyPr>
          <a:lstStyle/>
          <a:p>
            <a:r>
              <a:rPr lang="ja-JP" altLang="en-US" sz="1200" dirty="0"/>
              <a:t>３</a:t>
            </a:r>
            <a:endParaRPr kumimoji="1" lang="ja-JP" altLang="en-US" sz="1200" dirty="0"/>
          </a:p>
        </p:txBody>
      </p:sp>
    </p:spTree>
    <p:extLst>
      <p:ext uri="{BB962C8B-B14F-4D97-AF65-F5344CB8AC3E}">
        <p14:creationId xmlns:p14="http://schemas.microsoft.com/office/powerpoint/2010/main" val="4035708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0FAB81C-C722-478B-BF0D-FA3F41A0290E}"/>
              </a:ext>
            </a:extLst>
          </p:cNvPr>
          <p:cNvSpPr txBox="1"/>
          <p:nvPr/>
        </p:nvSpPr>
        <p:spPr>
          <a:xfrm>
            <a:off x="1298713" y="694673"/>
            <a:ext cx="9594574" cy="984885"/>
          </a:xfrm>
          <a:prstGeom prst="rect">
            <a:avLst/>
          </a:prstGeom>
          <a:noFill/>
        </p:spPr>
        <p:txBody>
          <a:bodyPr wrap="square" rtlCol="0">
            <a:spAutoFit/>
          </a:bodyPr>
          <a:lstStyle/>
          <a:p>
            <a:r>
              <a:rPr kumimoji="1" lang="ja-JP" altLang="en-US" sz="2000" dirty="0"/>
              <a:t>１．高齢者虐待とは</a:t>
            </a:r>
            <a:endParaRPr kumimoji="1" lang="en-US" altLang="ja-JP" sz="2000" dirty="0"/>
          </a:p>
          <a:p>
            <a:endParaRPr kumimoji="1" lang="en-US" altLang="ja-JP" dirty="0"/>
          </a:p>
          <a:p>
            <a:r>
              <a:rPr lang="ja-JP" altLang="en-US" sz="2000" b="1" dirty="0"/>
              <a:t>３）虐待類型の具体例</a:t>
            </a:r>
            <a:endParaRPr lang="en-US" altLang="ja-JP" sz="2000" b="1" dirty="0"/>
          </a:p>
        </p:txBody>
      </p:sp>
      <p:sp>
        <p:nvSpPr>
          <p:cNvPr id="3" name="四角形: 角を丸くする 2">
            <a:extLst>
              <a:ext uri="{FF2B5EF4-FFF2-40B4-BE49-F238E27FC236}">
                <a16:creationId xmlns:a16="http://schemas.microsoft.com/office/drawing/2014/main" id="{79AEC00C-7356-4CAF-AD08-9D4085052229}"/>
              </a:ext>
            </a:extLst>
          </p:cNvPr>
          <p:cNvSpPr/>
          <p:nvPr/>
        </p:nvSpPr>
        <p:spPr>
          <a:xfrm>
            <a:off x="1497496" y="1726600"/>
            <a:ext cx="1895061" cy="4373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心理的虐待</a:t>
            </a:r>
            <a:endParaRPr kumimoji="1" lang="ja-JP" altLang="en-US" dirty="0"/>
          </a:p>
        </p:txBody>
      </p:sp>
      <p:sp>
        <p:nvSpPr>
          <p:cNvPr id="4" name="テキスト ボックス 3">
            <a:extLst>
              <a:ext uri="{FF2B5EF4-FFF2-40B4-BE49-F238E27FC236}">
                <a16:creationId xmlns:a16="http://schemas.microsoft.com/office/drawing/2014/main" id="{E8E24369-E423-416B-AF09-DBDEBC682107}"/>
              </a:ext>
            </a:extLst>
          </p:cNvPr>
          <p:cNvSpPr txBox="1"/>
          <p:nvPr/>
        </p:nvSpPr>
        <p:spPr>
          <a:xfrm>
            <a:off x="1669774" y="2240303"/>
            <a:ext cx="7606748" cy="1477328"/>
          </a:xfrm>
          <a:prstGeom prst="rect">
            <a:avLst/>
          </a:prstGeom>
          <a:noFill/>
        </p:spPr>
        <p:txBody>
          <a:bodyPr wrap="square" rtlCol="0">
            <a:spAutoFit/>
          </a:bodyPr>
          <a:lstStyle/>
          <a:p>
            <a:r>
              <a:rPr kumimoji="1" lang="ja-JP" altLang="en-US" dirty="0"/>
              <a:t>・脅しや侮辱などの言葉や威圧的な態度、無視、嫌がらせ等によって精</a:t>
            </a:r>
            <a:endParaRPr kumimoji="1" lang="en-US" altLang="ja-JP" dirty="0"/>
          </a:p>
          <a:p>
            <a:r>
              <a:rPr lang="ja-JP" altLang="en-US" dirty="0"/>
              <a:t>　</a:t>
            </a:r>
            <a:r>
              <a:rPr kumimoji="1" lang="ja-JP" altLang="en-US" dirty="0"/>
              <a:t>神的・情緒的苦痛を与えること。</a:t>
            </a:r>
            <a:endParaRPr kumimoji="1" lang="en-US" altLang="ja-JP" dirty="0"/>
          </a:p>
          <a:p>
            <a:r>
              <a:rPr lang="ja-JP" altLang="en-US" dirty="0"/>
              <a:t>　どなる、罵る、悪口を言う、意図的に無視する、排泄の失敗を</a:t>
            </a:r>
            <a:r>
              <a:rPr lang="ja-JP" altLang="en-US" dirty="0" err="1"/>
              <a:t>嘲笑す</a:t>
            </a:r>
            <a:endParaRPr lang="en-US" altLang="ja-JP" dirty="0"/>
          </a:p>
          <a:p>
            <a:r>
              <a:rPr lang="ja-JP" altLang="en-US" dirty="0"/>
              <a:t>　る、恥かしいと思うような言葉をかけるなど。</a:t>
            </a:r>
            <a:endParaRPr kumimoji="1" lang="en-US" altLang="ja-JP" dirty="0"/>
          </a:p>
          <a:p>
            <a:endParaRPr kumimoji="1" lang="ja-JP" altLang="en-US" dirty="0"/>
          </a:p>
        </p:txBody>
      </p:sp>
      <p:sp>
        <p:nvSpPr>
          <p:cNvPr id="5" name="四角形: 角を丸くする 4">
            <a:extLst>
              <a:ext uri="{FF2B5EF4-FFF2-40B4-BE49-F238E27FC236}">
                <a16:creationId xmlns:a16="http://schemas.microsoft.com/office/drawing/2014/main" id="{1771D748-3E69-41B8-9B37-1499AFC43B54}"/>
              </a:ext>
            </a:extLst>
          </p:cNvPr>
          <p:cNvSpPr/>
          <p:nvPr/>
        </p:nvSpPr>
        <p:spPr>
          <a:xfrm>
            <a:off x="1497494" y="3575352"/>
            <a:ext cx="1895061" cy="4373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性的虐待</a:t>
            </a:r>
          </a:p>
        </p:txBody>
      </p:sp>
      <p:sp>
        <p:nvSpPr>
          <p:cNvPr id="6" name="テキスト ボックス 5">
            <a:extLst>
              <a:ext uri="{FF2B5EF4-FFF2-40B4-BE49-F238E27FC236}">
                <a16:creationId xmlns:a16="http://schemas.microsoft.com/office/drawing/2014/main" id="{EA7E7A18-F7DF-4730-8B07-07853909790A}"/>
              </a:ext>
            </a:extLst>
          </p:cNvPr>
          <p:cNvSpPr txBox="1"/>
          <p:nvPr/>
        </p:nvSpPr>
        <p:spPr>
          <a:xfrm>
            <a:off x="1755913" y="4032820"/>
            <a:ext cx="7520609" cy="923330"/>
          </a:xfrm>
          <a:prstGeom prst="rect">
            <a:avLst/>
          </a:prstGeom>
          <a:noFill/>
        </p:spPr>
        <p:txBody>
          <a:bodyPr wrap="square" rtlCol="0">
            <a:spAutoFit/>
          </a:bodyPr>
          <a:lstStyle/>
          <a:p>
            <a:r>
              <a:rPr kumimoji="1" lang="ja-JP" altLang="en-US" dirty="0"/>
              <a:t>・本人との合意がされていない性的行為。</a:t>
            </a:r>
            <a:endParaRPr kumimoji="1" lang="en-US" altLang="ja-JP" dirty="0"/>
          </a:p>
          <a:p>
            <a:r>
              <a:rPr lang="ja-JP" altLang="en-US" dirty="0"/>
              <a:t>　排泄の失敗に対して懲罰的に下半身を裸にして放置する、キスや性器</a:t>
            </a:r>
            <a:endParaRPr lang="en-US" altLang="ja-JP" dirty="0"/>
          </a:p>
          <a:p>
            <a:r>
              <a:rPr lang="ja-JP" altLang="en-US" dirty="0"/>
              <a:t>　への接触など。</a:t>
            </a:r>
            <a:endParaRPr kumimoji="1" lang="ja-JP" altLang="en-US" dirty="0"/>
          </a:p>
        </p:txBody>
      </p:sp>
      <p:sp>
        <p:nvSpPr>
          <p:cNvPr id="7" name="四角形: 角を丸くする 6">
            <a:extLst>
              <a:ext uri="{FF2B5EF4-FFF2-40B4-BE49-F238E27FC236}">
                <a16:creationId xmlns:a16="http://schemas.microsoft.com/office/drawing/2014/main" id="{9DAF9253-BC19-4086-B9E7-48F1180D1855}"/>
              </a:ext>
            </a:extLst>
          </p:cNvPr>
          <p:cNvSpPr/>
          <p:nvPr/>
        </p:nvSpPr>
        <p:spPr>
          <a:xfrm>
            <a:off x="1497494" y="4986783"/>
            <a:ext cx="1895061" cy="4373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経済的</a:t>
            </a:r>
            <a:r>
              <a:rPr kumimoji="1" lang="ja-JP" altLang="en-US" dirty="0"/>
              <a:t>虐待</a:t>
            </a:r>
          </a:p>
        </p:txBody>
      </p:sp>
      <p:sp>
        <p:nvSpPr>
          <p:cNvPr id="8" name="テキスト ボックス 7">
            <a:extLst>
              <a:ext uri="{FF2B5EF4-FFF2-40B4-BE49-F238E27FC236}">
                <a16:creationId xmlns:a16="http://schemas.microsoft.com/office/drawing/2014/main" id="{ECCBED8E-EC07-4619-B4B8-745C2E11E856}"/>
              </a:ext>
            </a:extLst>
          </p:cNvPr>
          <p:cNvSpPr txBox="1"/>
          <p:nvPr/>
        </p:nvSpPr>
        <p:spPr>
          <a:xfrm>
            <a:off x="1865243" y="5474884"/>
            <a:ext cx="7301947" cy="923330"/>
          </a:xfrm>
          <a:prstGeom prst="rect">
            <a:avLst/>
          </a:prstGeom>
          <a:noFill/>
        </p:spPr>
        <p:txBody>
          <a:bodyPr wrap="square" rtlCol="0">
            <a:spAutoFit/>
          </a:bodyPr>
          <a:lstStyle/>
          <a:p>
            <a:r>
              <a:rPr kumimoji="1" lang="ja-JP" altLang="en-US" dirty="0"/>
              <a:t>・本人の合意なしに財産や金銭を使用し、本人の希望する金銭の使用</a:t>
            </a:r>
            <a:endParaRPr kumimoji="1" lang="en-US" altLang="ja-JP" dirty="0"/>
          </a:p>
          <a:p>
            <a:r>
              <a:rPr lang="ja-JP" altLang="en-US" dirty="0"/>
              <a:t>　</a:t>
            </a:r>
            <a:r>
              <a:rPr kumimoji="1" lang="ja-JP" altLang="en-US" dirty="0"/>
              <a:t>を理由なく制限すること。</a:t>
            </a:r>
            <a:endParaRPr kumimoji="1" lang="en-US" altLang="ja-JP" dirty="0"/>
          </a:p>
          <a:p>
            <a:r>
              <a:rPr lang="ja-JP" altLang="en-US" dirty="0"/>
              <a:t>　年金や預貯金を無断で使用する、本人の資産を無断で売却するなど。</a:t>
            </a:r>
            <a:endParaRPr kumimoji="1" lang="ja-JP" altLang="en-US" dirty="0"/>
          </a:p>
        </p:txBody>
      </p:sp>
      <p:cxnSp>
        <p:nvCxnSpPr>
          <p:cNvPr id="9" name="直線コネクタ 8">
            <a:extLst>
              <a:ext uri="{FF2B5EF4-FFF2-40B4-BE49-F238E27FC236}">
                <a16:creationId xmlns:a16="http://schemas.microsoft.com/office/drawing/2014/main" id="{A6E6C47A-E3E6-4E21-89E6-807453DA39D4}"/>
              </a:ext>
            </a:extLst>
          </p:cNvPr>
          <p:cNvCxnSpPr/>
          <p:nvPr/>
        </p:nvCxnSpPr>
        <p:spPr>
          <a:xfrm>
            <a:off x="1324942" y="1089492"/>
            <a:ext cx="8382547"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図 9">
            <a:extLst>
              <a:ext uri="{FF2B5EF4-FFF2-40B4-BE49-F238E27FC236}">
                <a16:creationId xmlns:a16="http://schemas.microsoft.com/office/drawing/2014/main" id="{63F9F924-3BC9-4ACB-8FC9-B0F2BB260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7190" y="383360"/>
            <a:ext cx="455282" cy="569103"/>
          </a:xfrm>
          <a:prstGeom prst="rect">
            <a:avLst/>
          </a:prstGeom>
        </p:spPr>
      </p:pic>
      <p:sp>
        <p:nvSpPr>
          <p:cNvPr id="11" name="テキスト ボックス 10">
            <a:extLst>
              <a:ext uri="{FF2B5EF4-FFF2-40B4-BE49-F238E27FC236}">
                <a16:creationId xmlns:a16="http://schemas.microsoft.com/office/drawing/2014/main" id="{71F6D8A3-C658-4718-A5E1-13EB45A42E2E}"/>
              </a:ext>
            </a:extLst>
          </p:cNvPr>
          <p:cNvSpPr txBox="1"/>
          <p:nvPr/>
        </p:nvSpPr>
        <p:spPr>
          <a:xfrm>
            <a:off x="9003874" y="698985"/>
            <a:ext cx="326632" cy="276999"/>
          </a:xfrm>
          <a:prstGeom prst="rect">
            <a:avLst/>
          </a:prstGeom>
          <a:noFill/>
        </p:spPr>
        <p:txBody>
          <a:bodyPr wrap="square" rtlCol="0">
            <a:spAutoFit/>
          </a:bodyPr>
          <a:lstStyle/>
          <a:p>
            <a:r>
              <a:rPr kumimoji="1" lang="ja-JP" altLang="en-US" sz="1200" dirty="0"/>
              <a:t>４</a:t>
            </a:r>
          </a:p>
        </p:txBody>
      </p:sp>
    </p:spTree>
    <p:extLst>
      <p:ext uri="{BB962C8B-B14F-4D97-AF65-F5344CB8AC3E}">
        <p14:creationId xmlns:p14="http://schemas.microsoft.com/office/powerpoint/2010/main" val="2228299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B8F79B9D-633C-48E4-A907-7399CEAC908B}"/>
              </a:ext>
            </a:extLst>
          </p:cNvPr>
          <p:cNvSpPr/>
          <p:nvPr/>
        </p:nvSpPr>
        <p:spPr>
          <a:xfrm>
            <a:off x="1546798" y="832438"/>
            <a:ext cx="6083717" cy="400110"/>
          </a:xfrm>
          <a:prstGeom prst="rect">
            <a:avLst/>
          </a:prstGeom>
        </p:spPr>
        <p:txBody>
          <a:bodyPr wrap="none">
            <a:spAutoFit/>
          </a:bodyPr>
          <a:lstStyle/>
          <a:p>
            <a:r>
              <a:rPr lang="ja-JP" altLang="en-US" sz="2000" dirty="0"/>
              <a:t>２．高齢者虐待の実態と早期発見のための取り組み</a:t>
            </a:r>
            <a:endParaRPr lang="en-US" altLang="ja-JP" sz="2000" dirty="0"/>
          </a:p>
        </p:txBody>
      </p:sp>
      <p:sp>
        <p:nvSpPr>
          <p:cNvPr id="4" name="テキスト ボックス 3">
            <a:extLst>
              <a:ext uri="{FF2B5EF4-FFF2-40B4-BE49-F238E27FC236}">
                <a16:creationId xmlns:a16="http://schemas.microsoft.com/office/drawing/2014/main" id="{160C55A0-3745-4D56-810B-689B05C179EC}"/>
              </a:ext>
            </a:extLst>
          </p:cNvPr>
          <p:cNvSpPr txBox="1"/>
          <p:nvPr/>
        </p:nvSpPr>
        <p:spPr>
          <a:xfrm>
            <a:off x="1209654" y="1502754"/>
            <a:ext cx="9435548" cy="677108"/>
          </a:xfrm>
          <a:prstGeom prst="rect">
            <a:avLst/>
          </a:prstGeom>
          <a:noFill/>
        </p:spPr>
        <p:txBody>
          <a:bodyPr wrap="square" rtlCol="0">
            <a:spAutoFit/>
          </a:bodyPr>
          <a:lstStyle/>
          <a:p>
            <a:r>
              <a:rPr kumimoji="1" lang="ja-JP" altLang="en-US" sz="2000" b="1" dirty="0"/>
              <a:t>１）虐待の発生要因</a:t>
            </a:r>
            <a:endParaRPr kumimoji="1" lang="en-US" altLang="ja-JP" sz="2000" b="1" dirty="0"/>
          </a:p>
          <a:p>
            <a:endParaRPr kumimoji="1" lang="ja-JP" altLang="en-US" dirty="0"/>
          </a:p>
        </p:txBody>
      </p:sp>
      <p:sp>
        <p:nvSpPr>
          <p:cNvPr id="5" name="四角形: 角を丸くする 4">
            <a:extLst>
              <a:ext uri="{FF2B5EF4-FFF2-40B4-BE49-F238E27FC236}">
                <a16:creationId xmlns:a16="http://schemas.microsoft.com/office/drawing/2014/main" id="{CED7DFA6-262C-4EB5-B4FD-97EAEC3ADB1B}"/>
              </a:ext>
            </a:extLst>
          </p:cNvPr>
          <p:cNvSpPr/>
          <p:nvPr/>
        </p:nvSpPr>
        <p:spPr>
          <a:xfrm>
            <a:off x="1437675" y="2149085"/>
            <a:ext cx="2203568" cy="8468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高齢者の要因</a:t>
            </a:r>
            <a:endParaRPr kumimoji="1" lang="ja-JP" altLang="en-US" dirty="0"/>
          </a:p>
        </p:txBody>
      </p:sp>
      <p:sp>
        <p:nvSpPr>
          <p:cNvPr id="6" name="テキスト ボックス 5">
            <a:extLst>
              <a:ext uri="{FF2B5EF4-FFF2-40B4-BE49-F238E27FC236}">
                <a16:creationId xmlns:a16="http://schemas.microsoft.com/office/drawing/2014/main" id="{80FE9102-E8EF-4192-BA92-B65A921833B3}"/>
              </a:ext>
            </a:extLst>
          </p:cNvPr>
          <p:cNvSpPr txBox="1"/>
          <p:nvPr/>
        </p:nvSpPr>
        <p:spPr>
          <a:xfrm>
            <a:off x="448102" y="3275766"/>
            <a:ext cx="3845602" cy="1200329"/>
          </a:xfrm>
          <a:prstGeom prst="rect">
            <a:avLst/>
          </a:prstGeom>
          <a:solidFill>
            <a:schemeClr val="bg1"/>
          </a:solidFill>
        </p:spPr>
        <p:txBody>
          <a:bodyPr wrap="square" rtlCol="0">
            <a:spAutoFit/>
          </a:bodyPr>
          <a:lstStyle/>
          <a:p>
            <a:r>
              <a:rPr kumimoji="1" lang="ja-JP" altLang="en-US" dirty="0"/>
              <a:t>・高齢者の性格や人格、精神障害</a:t>
            </a:r>
            <a:endParaRPr kumimoji="1" lang="en-US" altLang="ja-JP" dirty="0"/>
          </a:p>
          <a:p>
            <a:r>
              <a:rPr lang="ja-JP" altLang="en-US" dirty="0"/>
              <a:t>　</a:t>
            </a:r>
            <a:r>
              <a:rPr kumimoji="1" lang="ja-JP" altLang="en-US" dirty="0"/>
              <a:t>の有無</a:t>
            </a:r>
            <a:endParaRPr kumimoji="1" lang="en-US" altLang="ja-JP" dirty="0"/>
          </a:p>
          <a:p>
            <a:r>
              <a:rPr lang="ja-JP" altLang="en-US" dirty="0"/>
              <a:t>・身体機能の低下や認知症の悪化</a:t>
            </a:r>
            <a:endParaRPr kumimoji="1" lang="en-US" altLang="ja-JP" dirty="0"/>
          </a:p>
          <a:p>
            <a:r>
              <a:rPr lang="ja-JP" altLang="en-US" dirty="0"/>
              <a:t>・家族関係</a:t>
            </a:r>
            <a:endParaRPr kumimoji="1" lang="ja-JP" altLang="en-US" dirty="0"/>
          </a:p>
        </p:txBody>
      </p:sp>
      <p:sp>
        <p:nvSpPr>
          <p:cNvPr id="7" name="四角形: 角を丸くする 6">
            <a:extLst>
              <a:ext uri="{FF2B5EF4-FFF2-40B4-BE49-F238E27FC236}">
                <a16:creationId xmlns:a16="http://schemas.microsoft.com/office/drawing/2014/main" id="{148A6DCE-0203-4480-AF46-B3C4A0BBE49E}"/>
              </a:ext>
            </a:extLst>
          </p:cNvPr>
          <p:cNvSpPr/>
          <p:nvPr/>
        </p:nvSpPr>
        <p:spPr>
          <a:xfrm>
            <a:off x="8441634" y="2126668"/>
            <a:ext cx="2203568" cy="8468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養護者の要因</a:t>
            </a:r>
            <a:endParaRPr kumimoji="1" lang="ja-JP" altLang="en-US" dirty="0"/>
          </a:p>
        </p:txBody>
      </p:sp>
      <p:sp>
        <p:nvSpPr>
          <p:cNvPr id="8" name="テキスト ボックス 7">
            <a:extLst>
              <a:ext uri="{FF2B5EF4-FFF2-40B4-BE49-F238E27FC236}">
                <a16:creationId xmlns:a16="http://schemas.microsoft.com/office/drawing/2014/main" id="{EEABBFA1-126C-4C1A-9286-26A56632DACC}"/>
              </a:ext>
            </a:extLst>
          </p:cNvPr>
          <p:cNvSpPr txBox="1"/>
          <p:nvPr/>
        </p:nvSpPr>
        <p:spPr>
          <a:xfrm>
            <a:off x="7268820" y="3152884"/>
            <a:ext cx="4923180" cy="1477328"/>
          </a:xfrm>
          <a:prstGeom prst="rect">
            <a:avLst/>
          </a:prstGeom>
          <a:noFill/>
        </p:spPr>
        <p:txBody>
          <a:bodyPr wrap="square" rtlCol="0">
            <a:spAutoFit/>
          </a:bodyPr>
          <a:lstStyle/>
          <a:p>
            <a:r>
              <a:rPr kumimoji="1" lang="ja-JP" altLang="en-US" dirty="0"/>
              <a:t>・性格や人格、身体障害や精神障害の有無</a:t>
            </a:r>
            <a:endParaRPr kumimoji="1" lang="en-US" altLang="ja-JP" dirty="0"/>
          </a:p>
          <a:p>
            <a:r>
              <a:rPr lang="ja-JP" altLang="en-US" dirty="0"/>
              <a:t>・介護負担の増加（特に身体介護）</a:t>
            </a:r>
            <a:endParaRPr lang="en-US" altLang="ja-JP" dirty="0"/>
          </a:p>
          <a:p>
            <a:r>
              <a:rPr kumimoji="1" lang="ja-JP" altLang="en-US" dirty="0"/>
              <a:t>・経済的困窮</a:t>
            </a:r>
            <a:endParaRPr kumimoji="1" lang="en-US" altLang="ja-JP" dirty="0"/>
          </a:p>
          <a:p>
            <a:r>
              <a:rPr lang="ja-JP" altLang="en-US" dirty="0"/>
              <a:t>・高齢者と同居、息子やその配偶者、配偶者</a:t>
            </a:r>
            <a:endParaRPr kumimoji="1" lang="en-US" altLang="ja-JP" dirty="0"/>
          </a:p>
          <a:p>
            <a:endParaRPr kumimoji="1" lang="ja-JP" altLang="en-US" dirty="0"/>
          </a:p>
        </p:txBody>
      </p:sp>
      <p:sp>
        <p:nvSpPr>
          <p:cNvPr id="9" name="四角形: 角を丸くする 8">
            <a:extLst>
              <a:ext uri="{FF2B5EF4-FFF2-40B4-BE49-F238E27FC236}">
                <a16:creationId xmlns:a16="http://schemas.microsoft.com/office/drawing/2014/main" id="{DA894A74-4852-4827-9FE3-1D52C71C308A}"/>
              </a:ext>
            </a:extLst>
          </p:cNvPr>
          <p:cNvSpPr/>
          <p:nvPr/>
        </p:nvSpPr>
        <p:spPr>
          <a:xfrm>
            <a:off x="2903293" y="5547651"/>
            <a:ext cx="2203568" cy="8468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その他の要因</a:t>
            </a:r>
            <a:endParaRPr kumimoji="1" lang="ja-JP" altLang="en-US" dirty="0"/>
          </a:p>
        </p:txBody>
      </p:sp>
      <p:sp>
        <p:nvSpPr>
          <p:cNvPr id="10" name="テキスト ボックス 9">
            <a:extLst>
              <a:ext uri="{FF2B5EF4-FFF2-40B4-BE49-F238E27FC236}">
                <a16:creationId xmlns:a16="http://schemas.microsoft.com/office/drawing/2014/main" id="{D1038B68-671D-4E24-8D31-6DF381035A03}"/>
              </a:ext>
            </a:extLst>
          </p:cNvPr>
          <p:cNvSpPr txBox="1"/>
          <p:nvPr/>
        </p:nvSpPr>
        <p:spPr>
          <a:xfrm>
            <a:off x="5088837" y="5647906"/>
            <a:ext cx="4359966" cy="646331"/>
          </a:xfrm>
          <a:prstGeom prst="rect">
            <a:avLst/>
          </a:prstGeom>
          <a:noFill/>
        </p:spPr>
        <p:txBody>
          <a:bodyPr wrap="square" rtlCol="0">
            <a:spAutoFit/>
          </a:bodyPr>
          <a:lstStyle/>
          <a:p>
            <a:r>
              <a:rPr kumimoji="1" lang="ja-JP" altLang="en-US" dirty="0"/>
              <a:t>・地域との交流が希薄</a:t>
            </a:r>
            <a:endParaRPr kumimoji="1" lang="en-US" altLang="ja-JP" dirty="0"/>
          </a:p>
          <a:p>
            <a:r>
              <a:rPr lang="ja-JP" altLang="en-US" dirty="0"/>
              <a:t>・相談者や支援者がいない</a:t>
            </a:r>
            <a:endParaRPr kumimoji="1" lang="ja-JP" altLang="en-US" dirty="0"/>
          </a:p>
        </p:txBody>
      </p:sp>
      <p:pic>
        <p:nvPicPr>
          <p:cNvPr id="16" name="図 15">
            <a:extLst>
              <a:ext uri="{FF2B5EF4-FFF2-40B4-BE49-F238E27FC236}">
                <a16:creationId xmlns:a16="http://schemas.microsoft.com/office/drawing/2014/main" id="{CC79D3D5-1BE1-4622-8C5E-11CA3E0CD1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3047" y="2353157"/>
            <a:ext cx="2724979" cy="2936004"/>
          </a:xfrm>
          <a:prstGeom prst="rect">
            <a:avLst/>
          </a:prstGeom>
        </p:spPr>
      </p:pic>
      <p:cxnSp>
        <p:nvCxnSpPr>
          <p:cNvPr id="11" name="直線コネクタ 10">
            <a:extLst>
              <a:ext uri="{FF2B5EF4-FFF2-40B4-BE49-F238E27FC236}">
                <a16:creationId xmlns:a16="http://schemas.microsoft.com/office/drawing/2014/main" id="{B3D8CD06-C100-4D53-B174-51940ACC10C8}"/>
              </a:ext>
            </a:extLst>
          </p:cNvPr>
          <p:cNvCxnSpPr/>
          <p:nvPr/>
        </p:nvCxnSpPr>
        <p:spPr>
          <a:xfrm>
            <a:off x="1546798" y="1201770"/>
            <a:ext cx="8382547"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図 11">
            <a:extLst>
              <a:ext uri="{FF2B5EF4-FFF2-40B4-BE49-F238E27FC236}">
                <a16:creationId xmlns:a16="http://schemas.microsoft.com/office/drawing/2014/main" id="{AD61E0D1-4590-474A-B7E1-D8C135B40C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8803" y="532410"/>
            <a:ext cx="455282" cy="569103"/>
          </a:xfrm>
          <a:prstGeom prst="rect">
            <a:avLst/>
          </a:prstGeom>
        </p:spPr>
      </p:pic>
      <p:sp>
        <p:nvSpPr>
          <p:cNvPr id="13" name="テキスト ボックス 12">
            <a:extLst>
              <a:ext uri="{FF2B5EF4-FFF2-40B4-BE49-F238E27FC236}">
                <a16:creationId xmlns:a16="http://schemas.microsoft.com/office/drawing/2014/main" id="{FBAE9641-CFD6-4D5A-9EBA-B433D19B4B24}"/>
              </a:ext>
            </a:extLst>
          </p:cNvPr>
          <p:cNvSpPr txBox="1"/>
          <p:nvPr/>
        </p:nvSpPr>
        <p:spPr>
          <a:xfrm>
            <a:off x="9285487" y="835084"/>
            <a:ext cx="326632" cy="276999"/>
          </a:xfrm>
          <a:prstGeom prst="rect">
            <a:avLst/>
          </a:prstGeom>
          <a:noFill/>
        </p:spPr>
        <p:txBody>
          <a:bodyPr wrap="square" rtlCol="0">
            <a:spAutoFit/>
          </a:bodyPr>
          <a:lstStyle/>
          <a:p>
            <a:r>
              <a:rPr lang="ja-JP" altLang="en-US" sz="1200" dirty="0"/>
              <a:t>５</a:t>
            </a:r>
            <a:endParaRPr kumimoji="1" lang="ja-JP" altLang="en-US" sz="1200" dirty="0"/>
          </a:p>
        </p:txBody>
      </p:sp>
    </p:spTree>
    <p:extLst>
      <p:ext uri="{BB962C8B-B14F-4D97-AF65-F5344CB8AC3E}">
        <p14:creationId xmlns:p14="http://schemas.microsoft.com/office/powerpoint/2010/main" val="794910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A6C24766-AF01-422E-A9BF-E010BAC9B3E5}"/>
              </a:ext>
            </a:extLst>
          </p:cNvPr>
          <p:cNvSpPr/>
          <p:nvPr/>
        </p:nvSpPr>
        <p:spPr>
          <a:xfrm>
            <a:off x="1546798" y="832438"/>
            <a:ext cx="6083717" cy="400110"/>
          </a:xfrm>
          <a:prstGeom prst="rect">
            <a:avLst/>
          </a:prstGeom>
        </p:spPr>
        <p:txBody>
          <a:bodyPr wrap="none">
            <a:spAutoFit/>
          </a:bodyPr>
          <a:lstStyle/>
          <a:p>
            <a:r>
              <a:rPr lang="ja-JP" altLang="en-US" sz="2000" dirty="0"/>
              <a:t>２．高齢者虐待の実態と早期発見のための取り組み</a:t>
            </a:r>
            <a:endParaRPr lang="en-US" altLang="ja-JP" sz="2000" dirty="0"/>
          </a:p>
        </p:txBody>
      </p:sp>
      <p:sp>
        <p:nvSpPr>
          <p:cNvPr id="4" name="テキスト ボックス 3">
            <a:extLst>
              <a:ext uri="{FF2B5EF4-FFF2-40B4-BE49-F238E27FC236}">
                <a16:creationId xmlns:a16="http://schemas.microsoft.com/office/drawing/2014/main" id="{16C16191-904C-436B-9887-C382C0564F36}"/>
              </a:ext>
            </a:extLst>
          </p:cNvPr>
          <p:cNvSpPr txBox="1"/>
          <p:nvPr/>
        </p:nvSpPr>
        <p:spPr>
          <a:xfrm>
            <a:off x="1113183" y="1367525"/>
            <a:ext cx="9674087" cy="2616101"/>
          </a:xfrm>
          <a:prstGeom prst="rect">
            <a:avLst/>
          </a:prstGeom>
          <a:noFill/>
        </p:spPr>
        <p:txBody>
          <a:bodyPr wrap="square" rtlCol="0">
            <a:spAutoFit/>
          </a:bodyPr>
          <a:lstStyle/>
          <a:p>
            <a:r>
              <a:rPr kumimoji="1" lang="ja-JP" altLang="en-US" sz="2000" b="1" dirty="0"/>
              <a:t>２）高齢者虐待の防止の取り組み</a:t>
            </a:r>
            <a:endParaRPr kumimoji="1" lang="en-US" altLang="ja-JP" sz="2000" b="1" dirty="0"/>
          </a:p>
          <a:p>
            <a:endParaRPr lang="en-US" altLang="ja-JP" dirty="0"/>
          </a:p>
          <a:p>
            <a:endParaRPr kumimoji="1" lang="en-US" altLang="ja-JP" dirty="0"/>
          </a:p>
          <a:p>
            <a:endParaRPr kumimoji="1" lang="en-US" altLang="ja-JP" dirty="0"/>
          </a:p>
          <a:p>
            <a:r>
              <a:rPr lang="ja-JP" altLang="en-US" dirty="0"/>
              <a:t>　　　・町内会や民生委員などの地区組織の連携強化</a:t>
            </a:r>
            <a:endParaRPr lang="en-US" altLang="ja-JP" dirty="0"/>
          </a:p>
          <a:p>
            <a:r>
              <a:rPr lang="ja-JP" altLang="en-US" dirty="0"/>
              <a:t>　　　・高齢者虐待に関する普及啓発</a:t>
            </a:r>
            <a:endParaRPr lang="en-US" altLang="ja-JP" dirty="0"/>
          </a:p>
          <a:p>
            <a:r>
              <a:rPr lang="ja-JP" altLang="en-US" dirty="0"/>
              <a:t>　　　・孤立している世帯の継続的見守り</a:t>
            </a:r>
            <a:endParaRPr lang="en-US" altLang="ja-JP" dirty="0"/>
          </a:p>
          <a:p>
            <a:r>
              <a:rPr lang="ja-JP" altLang="en-US" dirty="0"/>
              <a:t>　　　・行政や医療機関、警察、介護事業サービス事業所の連携強化</a:t>
            </a:r>
            <a:endParaRPr lang="en-US" altLang="ja-JP" dirty="0"/>
          </a:p>
          <a:p>
            <a:r>
              <a:rPr lang="ja-JP" altLang="en-US" dirty="0"/>
              <a:t>　　</a:t>
            </a:r>
            <a:endParaRPr kumimoji="1" lang="ja-JP" altLang="en-US" dirty="0"/>
          </a:p>
        </p:txBody>
      </p:sp>
      <p:sp>
        <p:nvSpPr>
          <p:cNvPr id="5" name="四角形: 角を丸くする 4">
            <a:extLst>
              <a:ext uri="{FF2B5EF4-FFF2-40B4-BE49-F238E27FC236}">
                <a16:creationId xmlns:a16="http://schemas.microsoft.com/office/drawing/2014/main" id="{A850F868-6AA7-47C1-9106-DC7DB1EE24DA}"/>
              </a:ext>
            </a:extLst>
          </p:cNvPr>
          <p:cNvSpPr/>
          <p:nvPr/>
        </p:nvSpPr>
        <p:spPr>
          <a:xfrm>
            <a:off x="1639883" y="1923468"/>
            <a:ext cx="2422988" cy="506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早期発見・早期対応</a:t>
            </a:r>
          </a:p>
        </p:txBody>
      </p:sp>
      <p:sp>
        <p:nvSpPr>
          <p:cNvPr id="6" name="四角形: 角を丸くする 5">
            <a:extLst>
              <a:ext uri="{FF2B5EF4-FFF2-40B4-BE49-F238E27FC236}">
                <a16:creationId xmlns:a16="http://schemas.microsoft.com/office/drawing/2014/main" id="{9322C765-8548-4C24-9722-6972EC8A8228}"/>
              </a:ext>
            </a:extLst>
          </p:cNvPr>
          <p:cNvSpPr/>
          <p:nvPr/>
        </p:nvSpPr>
        <p:spPr>
          <a:xfrm>
            <a:off x="1634948" y="4015331"/>
            <a:ext cx="2932117" cy="5404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介護に関する知識の普及</a:t>
            </a:r>
            <a:endParaRPr kumimoji="1" lang="ja-JP" altLang="en-US" dirty="0"/>
          </a:p>
        </p:txBody>
      </p:sp>
      <p:sp>
        <p:nvSpPr>
          <p:cNvPr id="3" name="テキスト ボックス 2">
            <a:extLst>
              <a:ext uri="{FF2B5EF4-FFF2-40B4-BE49-F238E27FC236}">
                <a16:creationId xmlns:a16="http://schemas.microsoft.com/office/drawing/2014/main" id="{0273E978-D826-4099-85B4-CB6D8B734134}"/>
              </a:ext>
            </a:extLst>
          </p:cNvPr>
          <p:cNvSpPr txBox="1"/>
          <p:nvPr/>
        </p:nvSpPr>
        <p:spPr>
          <a:xfrm>
            <a:off x="1634948" y="4680750"/>
            <a:ext cx="9152322" cy="923330"/>
          </a:xfrm>
          <a:prstGeom prst="rect">
            <a:avLst/>
          </a:prstGeom>
          <a:noFill/>
        </p:spPr>
        <p:txBody>
          <a:bodyPr wrap="square" rtlCol="0">
            <a:spAutoFit/>
          </a:bodyPr>
          <a:lstStyle/>
          <a:p>
            <a:r>
              <a:rPr lang="ja-JP" altLang="en-US" dirty="0"/>
              <a:t>　・養護者に対する支援</a:t>
            </a:r>
            <a:endParaRPr lang="en-US" altLang="ja-JP" dirty="0"/>
          </a:p>
          <a:p>
            <a:r>
              <a:rPr lang="ja-JP" altLang="en-US" dirty="0"/>
              <a:t>　・家庭介護の方法や認知症に関する知識、適切な介護サービスの利用について周知</a:t>
            </a:r>
            <a:endParaRPr lang="en-US" altLang="ja-JP" dirty="0"/>
          </a:p>
          <a:p>
            <a:r>
              <a:rPr lang="ja-JP" altLang="en-US" dirty="0"/>
              <a:t>　・養護者が相談しやすい環境、介護サービス利用についての周知</a:t>
            </a:r>
            <a:endParaRPr kumimoji="1" lang="ja-JP" altLang="en-US" dirty="0"/>
          </a:p>
        </p:txBody>
      </p:sp>
      <p:cxnSp>
        <p:nvCxnSpPr>
          <p:cNvPr id="7" name="直線コネクタ 6">
            <a:extLst>
              <a:ext uri="{FF2B5EF4-FFF2-40B4-BE49-F238E27FC236}">
                <a16:creationId xmlns:a16="http://schemas.microsoft.com/office/drawing/2014/main" id="{48FB4085-AB5F-464F-B7B2-784E54FEFBC4}"/>
              </a:ext>
            </a:extLst>
          </p:cNvPr>
          <p:cNvCxnSpPr/>
          <p:nvPr/>
        </p:nvCxnSpPr>
        <p:spPr>
          <a:xfrm>
            <a:off x="1546798" y="1201770"/>
            <a:ext cx="8382547" cy="0"/>
          </a:xfrm>
          <a:prstGeom prst="line">
            <a:avLst/>
          </a:prstGeom>
        </p:spPr>
        <p:style>
          <a:lnRef idx="1">
            <a:schemeClr val="accent1"/>
          </a:lnRef>
          <a:fillRef idx="0">
            <a:schemeClr val="accent1"/>
          </a:fillRef>
          <a:effectRef idx="0">
            <a:schemeClr val="accent1"/>
          </a:effectRef>
          <a:fontRef idx="minor">
            <a:schemeClr val="tx1"/>
          </a:fontRef>
        </p:style>
      </p:cxnSp>
      <p:pic>
        <p:nvPicPr>
          <p:cNvPr id="9" name="図 8">
            <a:extLst>
              <a:ext uri="{FF2B5EF4-FFF2-40B4-BE49-F238E27FC236}">
                <a16:creationId xmlns:a16="http://schemas.microsoft.com/office/drawing/2014/main" id="{A198FBFD-8F0A-4426-A9D4-D856FB7737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9787" y="3159256"/>
            <a:ext cx="1647483" cy="1647483"/>
          </a:xfrm>
          <a:prstGeom prst="rect">
            <a:avLst/>
          </a:prstGeom>
        </p:spPr>
      </p:pic>
      <p:pic>
        <p:nvPicPr>
          <p:cNvPr id="11" name="図 10">
            <a:extLst>
              <a:ext uri="{FF2B5EF4-FFF2-40B4-BE49-F238E27FC236}">
                <a16:creationId xmlns:a16="http://schemas.microsoft.com/office/drawing/2014/main" id="{E16E7CB5-4CAA-4B68-80C3-61ECAA5D08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4063" y="600333"/>
            <a:ext cx="455282" cy="569103"/>
          </a:xfrm>
          <a:prstGeom prst="rect">
            <a:avLst/>
          </a:prstGeom>
        </p:spPr>
      </p:pic>
      <p:sp>
        <p:nvSpPr>
          <p:cNvPr id="10" name="テキスト ボックス 9">
            <a:extLst>
              <a:ext uri="{FF2B5EF4-FFF2-40B4-BE49-F238E27FC236}">
                <a16:creationId xmlns:a16="http://schemas.microsoft.com/office/drawing/2014/main" id="{DAD16B8B-88A7-41FA-81AF-822BA0898F92}"/>
              </a:ext>
            </a:extLst>
          </p:cNvPr>
          <p:cNvSpPr txBox="1"/>
          <p:nvPr/>
        </p:nvSpPr>
        <p:spPr>
          <a:xfrm>
            <a:off x="9310747" y="838235"/>
            <a:ext cx="326632" cy="276999"/>
          </a:xfrm>
          <a:prstGeom prst="rect">
            <a:avLst/>
          </a:prstGeom>
          <a:noFill/>
        </p:spPr>
        <p:txBody>
          <a:bodyPr wrap="square" rtlCol="0">
            <a:spAutoFit/>
          </a:bodyPr>
          <a:lstStyle/>
          <a:p>
            <a:r>
              <a:rPr kumimoji="1" lang="ja-JP" altLang="en-US" sz="1200" dirty="0"/>
              <a:t>６</a:t>
            </a:r>
          </a:p>
        </p:txBody>
      </p:sp>
    </p:spTree>
    <p:extLst>
      <p:ext uri="{BB962C8B-B14F-4D97-AF65-F5344CB8AC3E}">
        <p14:creationId xmlns:p14="http://schemas.microsoft.com/office/powerpoint/2010/main" val="1866915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1CDE2F03-9D2D-464A-94DB-EA02A857914C}"/>
              </a:ext>
            </a:extLst>
          </p:cNvPr>
          <p:cNvSpPr/>
          <p:nvPr/>
        </p:nvSpPr>
        <p:spPr>
          <a:xfrm>
            <a:off x="1507041" y="438652"/>
            <a:ext cx="7857825" cy="400110"/>
          </a:xfrm>
          <a:prstGeom prst="rect">
            <a:avLst/>
          </a:prstGeom>
        </p:spPr>
        <p:txBody>
          <a:bodyPr wrap="square">
            <a:spAutoFit/>
          </a:bodyPr>
          <a:lstStyle/>
          <a:p>
            <a:r>
              <a:rPr lang="ja-JP" altLang="en-US" sz="2000" dirty="0"/>
              <a:t>２．高齢者虐待の実態と早期発見のための取り組み</a:t>
            </a:r>
            <a:endParaRPr lang="en-US" altLang="ja-JP" sz="2000" dirty="0"/>
          </a:p>
        </p:txBody>
      </p:sp>
      <p:sp>
        <p:nvSpPr>
          <p:cNvPr id="4" name="テキスト ボックス 3">
            <a:extLst>
              <a:ext uri="{FF2B5EF4-FFF2-40B4-BE49-F238E27FC236}">
                <a16:creationId xmlns:a16="http://schemas.microsoft.com/office/drawing/2014/main" id="{DB8E8ACD-CA0C-40C1-882E-A97CA8EFA0B1}"/>
              </a:ext>
            </a:extLst>
          </p:cNvPr>
          <p:cNvSpPr txBox="1"/>
          <p:nvPr/>
        </p:nvSpPr>
        <p:spPr>
          <a:xfrm>
            <a:off x="1151086" y="1010403"/>
            <a:ext cx="8907314" cy="1231106"/>
          </a:xfrm>
          <a:prstGeom prst="rect">
            <a:avLst/>
          </a:prstGeom>
          <a:noFill/>
        </p:spPr>
        <p:txBody>
          <a:bodyPr wrap="square" rtlCol="0">
            <a:spAutoFit/>
          </a:bodyPr>
          <a:lstStyle/>
          <a:p>
            <a:r>
              <a:rPr kumimoji="1" lang="ja-JP" altLang="en-US" sz="2000" b="1" dirty="0"/>
              <a:t>３）通報義務（法第</a:t>
            </a:r>
            <a:r>
              <a:rPr kumimoji="1" lang="en-US" altLang="ja-JP" sz="2000" b="1" dirty="0"/>
              <a:t>7</a:t>
            </a:r>
            <a:r>
              <a:rPr kumimoji="1" lang="ja-JP" altLang="en-US" sz="2000" b="1" dirty="0"/>
              <a:t>条）</a:t>
            </a:r>
            <a:endParaRPr kumimoji="1" lang="en-US" altLang="ja-JP" sz="2000" b="1" dirty="0"/>
          </a:p>
          <a:p>
            <a:r>
              <a:rPr lang="ja-JP" altLang="en-US" dirty="0"/>
              <a:t>　　　高齢者虐待防止法では高齢者虐待を受けたと思われる高齢者を発見した場合は</a:t>
            </a:r>
            <a:endParaRPr lang="en-US" altLang="ja-JP" dirty="0"/>
          </a:p>
          <a:p>
            <a:r>
              <a:rPr lang="ja-JP" altLang="en-US" dirty="0"/>
              <a:t>　　通報をする義務があります。</a:t>
            </a:r>
            <a:endParaRPr kumimoji="1" lang="en-US" altLang="ja-JP" dirty="0"/>
          </a:p>
          <a:p>
            <a:endParaRPr kumimoji="1" lang="ja-JP" altLang="en-US" dirty="0"/>
          </a:p>
        </p:txBody>
      </p:sp>
      <p:graphicFrame>
        <p:nvGraphicFramePr>
          <p:cNvPr id="8" name="表 7">
            <a:extLst>
              <a:ext uri="{FF2B5EF4-FFF2-40B4-BE49-F238E27FC236}">
                <a16:creationId xmlns:a16="http://schemas.microsoft.com/office/drawing/2014/main" id="{7F11858D-F723-4D13-A071-05AA8D027952}"/>
              </a:ext>
            </a:extLst>
          </p:cNvPr>
          <p:cNvGraphicFramePr>
            <a:graphicFrameLocks noGrp="1"/>
          </p:cNvGraphicFramePr>
          <p:nvPr>
            <p:extLst>
              <p:ext uri="{D42A27DB-BD31-4B8C-83A1-F6EECF244321}">
                <p14:modId xmlns:p14="http://schemas.microsoft.com/office/powerpoint/2010/main" val="1810936154"/>
              </p:ext>
            </p:extLst>
          </p:nvPr>
        </p:nvGraphicFramePr>
        <p:xfrm>
          <a:off x="1630016" y="1933733"/>
          <a:ext cx="7734851" cy="4878585"/>
        </p:xfrm>
        <a:graphic>
          <a:graphicData uri="http://schemas.openxmlformats.org/drawingml/2006/table">
            <a:tbl>
              <a:tblPr firstRow="1" bandRow="1">
                <a:tableStyleId>{5C22544A-7EE6-4342-B048-85BDC9FD1C3A}</a:tableStyleId>
              </a:tblPr>
              <a:tblGrid>
                <a:gridCol w="596349">
                  <a:extLst>
                    <a:ext uri="{9D8B030D-6E8A-4147-A177-3AD203B41FA5}">
                      <a16:colId xmlns:a16="http://schemas.microsoft.com/office/drawing/2014/main" val="4156928824"/>
                    </a:ext>
                  </a:extLst>
                </a:gridCol>
                <a:gridCol w="7138502">
                  <a:extLst>
                    <a:ext uri="{9D8B030D-6E8A-4147-A177-3AD203B41FA5}">
                      <a16:colId xmlns:a16="http://schemas.microsoft.com/office/drawing/2014/main" val="2177913115"/>
                    </a:ext>
                  </a:extLst>
                </a:gridCol>
              </a:tblGrid>
              <a:tr h="348191">
                <a:tc>
                  <a:txBody>
                    <a:bodyPr/>
                    <a:lstStyle/>
                    <a:p>
                      <a:endParaRPr kumimoji="1" lang="ja-JP" altLang="en-US" dirty="0"/>
                    </a:p>
                  </a:txBody>
                  <a:tcPr/>
                </a:tc>
                <a:tc>
                  <a:txBody>
                    <a:bodyPr/>
                    <a:lstStyle/>
                    <a:p>
                      <a:pPr algn="ctr"/>
                      <a:r>
                        <a:rPr kumimoji="1" lang="ja-JP" altLang="en-US" dirty="0"/>
                        <a:t>虐待を疑うサイン</a:t>
                      </a:r>
                    </a:p>
                  </a:txBody>
                  <a:tcPr/>
                </a:tc>
                <a:extLst>
                  <a:ext uri="{0D108BD9-81ED-4DB2-BD59-A6C34878D82A}">
                    <a16:rowId xmlns:a16="http://schemas.microsoft.com/office/drawing/2014/main" val="1609467560"/>
                  </a:ext>
                </a:extLst>
              </a:tr>
              <a:tr h="348191">
                <a:tc>
                  <a:txBody>
                    <a:bodyPr/>
                    <a:lstStyle/>
                    <a:p>
                      <a:pPr algn="ctr"/>
                      <a:r>
                        <a:rPr kumimoji="1" lang="ja-JP" altLang="en-US" dirty="0"/>
                        <a:t>１</a:t>
                      </a:r>
                    </a:p>
                  </a:txBody>
                  <a:tcPr/>
                </a:tc>
                <a:tc>
                  <a:txBody>
                    <a:bodyPr/>
                    <a:lstStyle/>
                    <a:p>
                      <a:r>
                        <a:rPr kumimoji="1" lang="ja-JP" altLang="en-US" dirty="0"/>
                        <a:t>身体に不自然な傷やアザがあり、理由をはっきり言わない</a:t>
                      </a:r>
                    </a:p>
                  </a:txBody>
                  <a:tcPr/>
                </a:tc>
                <a:extLst>
                  <a:ext uri="{0D108BD9-81ED-4DB2-BD59-A6C34878D82A}">
                    <a16:rowId xmlns:a16="http://schemas.microsoft.com/office/drawing/2014/main" val="1621990291"/>
                  </a:ext>
                </a:extLst>
              </a:tr>
              <a:tr h="348191">
                <a:tc>
                  <a:txBody>
                    <a:bodyPr/>
                    <a:lstStyle/>
                    <a:p>
                      <a:pPr algn="ctr"/>
                      <a:r>
                        <a:rPr kumimoji="1" lang="ja-JP" altLang="en-US" dirty="0"/>
                        <a:t>２</a:t>
                      </a:r>
                    </a:p>
                  </a:txBody>
                  <a:tcPr/>
                </a:tc>
                <a:tc>
                  <a:txBody>
                    <a:bodyPr/>
                    <a:lstStyle/>
                    <a:p>
                      <a:r>
                        <a:rPr kumimoji="1" lang="ja-JP" altLang="en-US" dirty="0"/>
                        <a:t>体重減少や脱水症状がみられる</a:t>
                      </a:r>
                    </a:p>
                  </a:txBody>
                  <a:tcPr/>
                </a:tc>
                <a:extLst>
                  <a:ext uri="{0D108BD9-81ED-4DB2-BD59-A6C34878D82A}">
                    <a16:rowId xmlns:a16="http://schemas.microsoft.com/office/drawing/2014/main" val="780761297"/>
                  </a:ext>
                </a:extLst>
              </a:tr>
              <a:tr h="348191">
                <a:tc>
                  <a:txBody>
                    <a:bodyPr/>
                    <a:lstStyle/>
                    <a:p>
                      <a:pPr algn="ctr"/>
                      <a:r>
                        <a:rPr kumimoji="1" lang="ja-JP" altLang="en-US" dirty="0"/>
                        <a:t>３</a:t>
                      </a:r>
                    </a:p>
                  </a:txBody>
                  <a:tcPr/>
                </a:tc>
                <a:tc>
                  <a:txBody>
                    <a:bodyPr/>
                    <a:lstStyle/>
                    <a:p>
                      <a:r>
                        <a:rPr kumimoji="1" lang="ja-JP" altLang="en-US" dirty="0"/>
                        <a:t>部屋の中が不衛生で、ゴミや食べ残しが散乱している</a:t>
                      </a:r>
                    </a:p>
                  </a:txBody>
                  <a:tcPr/>
                </a:tc>
                <a:extLst>
                  <a:ext uri="{0D108BD9-81ED-4DB2-BD59-A6C34878D82A}">
                    <a16:rowId xmlns:a16="http://schemas.microsoft.com/office/drawing/2014/main" val="756275907"/>
                  </a:ext>
                </a:extLst>
              </a:tr>
              <a:tr h="348191">
                <a:tc>
                  <a:txBody>
                    <a:bodyPr/>
                    <a:lstStyle/>
                    <a:p>
                      <a:pPr algn="ctr"/>
                      <a:r>
                        <a:rPr kumimoji="1" lang="ja-JP" altLang="en-US" dirty="0"/>
                        <a:t>４</a:t>
                      </a:r>
                    </a:p>
                  </a:txBody>
                  <a:tcPr/>
                </a:tc>
                <a:tc>
                  <a:txBody>
                    <a:bodyPr/>
                    <a:lstStyle/>
                    <a:p>
                      <a:r>
                        <a:rPr kumimoji="1" lang="ja-JP" altLang="en-US" dirty="0"/>
                        <a:t>必要な薬を飲んでいない。服薬管理がされていない</a:t>
                      </a:r>
                    </a:p>
                  </a:txBody>
                  <a:tcPr/>
                </a:tc>
                <a:extLst>
                  <a:ext uri="{0D108BD9-81ED-4DB2-BD59-A6C34878D82A}">
                    <a16:rowId xmlns:a16="http://schemas.microsoft.com/office/drawing/2014/main" val="1465102787"/>
                  </a:ext>
                </a:extLst>
              </a:tr>
              <a:tr h="348191">
                <a:tc>
                  <a:txBody>
                    <a:bodyPr/>
                    <a:lstStyle/>
                    <a:p>
                      <a:pPr algn="ctr"/>
                      <a:r>
                        <a:rPr kumimoji="1" lang="ja-JP" altLang="en-US" dirty="0"/>
                        <a:t>５</a:t>
                      </a:r>
                    </a:p>
                  </a:txBody>
                  <a:tcPr/>
                </a:tc>
                <a:tc>
                  <a:txBody>
                    <a:bodyPr/>
                    <a:lstStyle/>
                    <a:p>
                      <a:r>
                        <a:rPr kumimoji="1" lang="ja-JP" altLang="en-US" dirty="0"/>
                        <a:t>表情が乏しい、無気力、投げやりな態度、目を合わせない</a:t>
                      </a:r>
                    </a:p>
                  </a:txBody>
                  <a:tcPr/>
                </a:tc>
                <a:extLst>
                  <a:ext uri="{0D108BD9-81ED-4DB2-BD59-A6C34878D82A}">
                    <a16:rowId xmlns:a16="http://schemas.microsoft.com/office/drawing/2014/main" val="690265996"/>
                  </a:ext>
                </a:extLst>
              </a:tr>
              <a:tr h="348191">
                <a:tc>
                  <a:txBody>
                    <a:bodyPr/>
                    <a:lstStyle/>
                    <a:p>
                      <a:pPr algn="ctr"/>
                      <a:r>
                        <a:rPr kumimoji="1" lang="ja-JP" altLang="en-US" dirty="0"/>
                        <a:t>６</a:t>
                      </a:r>
                    </a:p>
                  </a:txBody>
                  <a:tcPr/>
                </a:tc>
                <a:tc>
                  <a:txBody>
                    <a:bodyPr/>
                    <a:lstStyle/>
                    <a:p>
                      <a:r>
                        <a:rPr kumimoji="1" lang="ja-JP" altLang="en-US" dirty="0"/>
                        <a:t>不穏状態、涙ぐむ、落ち着きがない、睡眠障害がある</a:t>
                      </a:r>
                    </a:p>
                  </a:txBody>
                  <a:tcPr/>
                </a:tc>
                <a:extLst>
                  <a:ext uri="{0D108BD9-81ED-4DB2-BD59-A6C34878D82A}">
                    <a16:rowId xmlns:a16="http://schemas.microsoft.com/office/drawing/2014/main" val="688516051"/>
                  </a:ext>
                </a:extLst>
              </a:tr>
              <a:tr h="348191">
                <a:tc>
                  <a:txBody>
                    <a:bodyPr/>
                    <a:lstStyle/>
                    <a:p>
                      <a:pPr algn="ctr"/>
                      <a:r>
                        <a:rPr kumimoji="1" lang="ja-JP" altLang="en-US" dirty="0"/>
                        <a:t>７</a:t>
                      </a:r>
                    </a:p>
                  </a:txBody>
                  <a:tcPr/>
                </a:tc>
                <a:tc>
                  <a:txBody>
                    <a:bodyPr/>
                    <a:lstStyle/>
                    <a:p>
                      <a:r>
                        <a:rPr kumimoji="1" lang="ja-JP" altLang="en-US" dirty="0"/>
                        <a:t>生活費の滞納、必要な医療や介護サービスが受けていない</a:t>
                      </a:r>
                    </a:p>
                  </a:txBody>
                  <a:tcPr/>
                </a:tc>
                <a:extLst>
                  <a:ext uri="{0D108BD9-81ED-4DB2-BD59-A6C34878D82A}">
                    <a16:rowId xmlns:a16="http://schemas.microsoft.com/office/drawing/2014/main" val="2184048647"/>
                  </a:ext>
                </a:extLst>
              </a:tr>
              <a:tr h="348191">
                <a:tc>
                  <a:txBody>
                    <a:bodyPr/>
                    <a:lstStyle/>
                    <a:p>
                      <a:pPr algn="ctr"/>
                      <a:r>
                        <a:rPr kumimoji="1" lang="ja-JP" altLang="en-US" dirty="0"/>
                        <a:t>８</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養護者が高齢者に対し、乱暴な扱いや暴言を吐いたりする</a:t>
                      </a:r>
                    </a:p>
                  </a:txBody>
                  <a:tcPr/>
                </a:tc>
                <a:extLst>
                  <a:ext uri="{0D108BD9-81ED-4DB2-BD59-A6C34878D82A}">
                    <a16:rowId xmlns:a16="http://schemas.microsoft.com/office/drawing/2014/main" val="1721264540"/>
                  </a:ext>
                </a:extLst>
              </a:tr>
              <a:tr h="367493">
                <a:tc>
                  <a:txBody>
                    <a:bodyPr/>
                    <a:lstStyle/>
                    <a:p>
                      <a:pPr algn="ctr"/>
                      <a:r>
                        <a:rPr kumimoji="1" lang="ja-JP" altLang="en-US" dirty="0"/>
                        <a:t>９</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民生委員や福祉・介護関係の職員の訪問や接触を避ける</a:t>
                      </a:r>
                    </a:p>
                  </a:txBody>
                  <a:tcPr/>
                </a:tc>
                <a:extLst>
                  <a:ext uri="{0D108BD9-81ED-4DB2-BD59-A6C34878D82A}">
                    <a16:rowId xmlns:a16="http://schemas.microsoft.com/office/drawing/2014/main" val="4037178503"/>
                  </a:ext>
                </a:extLst>
              </a:tr>
              <a:tr h="348191">
                <a:tc>
                  <a:txBody>
                    <a:bodyPr/>
                    <a:lstStyle/>
                    <a:p>
                      <a:pPr algn="ctr"/>
                      <a:r>
                        <a:rPr kumimoji="1" lang="en-US" altLang="ja-JP" dirty="0"/>
                        <a:t>10</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家の中から、家族の怒鳴り声や高齢者の悲鳴が聞こえる</a:t>
                      </a:r>
                    </a:p>
                  </a:txBody>
                  <a:tcPr/>
                </a:tc>
                <a:extLst>
                  <a:ext uri="{0D108BD9-81ED-4DB2-BD59-A6C34878D82A}">
                    <a16:rowId xmlns:a16="http://schemas.microsoft.com/office/drawing/2014/main" val="343108350"/>
                  </a:ext>
                </a:extLst>
              </a:tr>
              <a:tr h="348191">
                <a:tc>
                  <a:txBody>
                    <a:bodyPr/>
                    <a:lstStyle/>
                    <a:p>
                      <a:pPr algn="ctr"/>
                      <a:r>
                        <a:rPr kumimoji="1" lang="en-US" altLang="ja-JP" dirty="0"/>
                        <a:t>11</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着衣が汚れている。オムツが交換されていない</a:t>
                      </a:r>
                    </a:p>
                  </a:txBody>
                  <a:tcPr/>
                </a:tc>
                <a:extLst>
                  <a:ext uri="{0D108BD9-81ED-4DB2-BD59-A6C34878D82A}">
                    <a16:rowId xmlns:a16="http://schemas.microsoft.com/office/drawing/2014/main" val="4165590415"/>
                  </a:ext>
                </a:extLst>
              </a:tr>
              <a:tr h="487732">
                <a:tc>
                  <a:txBody>
                    <a:bodyPr/>
                    <a:lstStyle/>
                    <a:p>
                      <a:pPr algn="ctr"/>
                      <a:r>
                        <a:rPr kumimoji="1" lang="en-US" altLang="ja-JP" dirty="0"/>
                        <a:t>12</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家に帰りたがらない。長時間外にいる。徘徊している</a:t>
                      </a:r>
                    </a:p>
                  </a:txBody>
                  <a:tcPr/>
                </a:tc>
                <a:extLst>
                  <a:ext uri="{0D108BD9-81ED-4DB2-BD59-A6C34878D82A}">
                    <a16:rowId xmlns:a16="http://schemas.microsoft.com/office/drawing/2014/main" val="3161706202"/>
                  </a:ext>
                </a:extLst>
              </a:tr>
            </a:tbl>
          </a:graphicData>
        </a:graphic>
      </p:graphicFrame>
      <p:cxnSp>
        <p:nvCxnSpPr>
          <p:cNvPr id="5" name="直線コネクタ 4">
            <a:extLst>
              <a:ext uri="{FF2B5EF4-FFF2-40B4-BE49-F238E27FC236}">
                <a16:creationId xmlns:a16="http://schemas.microsoft.com/office/drawing/2014/main" id="{435454F8-F13E-4DA5-95F9-D4F1901FCED6}"/>
              </a:ext>
            </a:extLst>
          </p:cNvPr>
          <p:cNvCxnSpPr/>
          <p:nvPr/>
        </p:nvCxnSpPr>
        <p:spPr>
          <a:xfrm>
            <a:off x="1507041" y="807984"/>
            <a:ext cx="8382547"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図 6">
            <a:extLst>
              <a:ext uri="{FF2B5EF4-FFF2-40B4-BE49-F238E27FC236}">
                <a16:creationId xmlns:a16="http://schemas.microsoft.com/office/drawing/2014/main" id="{F671A44A-8884-44CB-A48D-15BB427114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4866" y="154099"/>
            <a:ext cx="455282" cy="569103"/>
          </a:xfrm>
          <a:prstGeom prst="rect">
            <a:avLst/>
          </a:prstGeom>
        </p:spPr>
      </p:pic>
      <p:sp>
        <p:nvSpPr>
          <p:cNvPr id="9" name="テキスト ボックス 8">
            <a:extLst>
              <a:ext uri="{FF2B5EF4-FFF2-40B4-BE49-F238E27FC236}">
                <a16:creationId xmlns:a16="http://schemas.microsoft.com/office/drawing/2014/main" id="{8AF8AFE1-A74B-4CCA-963E-5FEB66512DB6}"/>
              </a:ext>
            </a:extLst>
          </p:cNvPr>
          <p:cNvSpPr txBox="1"/>
          <p:nvPr/>
        </p:nvSpPr>
        <p:spPr>
          <a:xfrm>
            <a:off x="9201550" y="438650"/>
            <a:ext cx="326632" cy="276999"/>
          </a:xfrm>
          <a:prstGeom prst="rect">
            <a:avLst/>
          </a:prstGeom>
          <a:noFill/>
        </p:spPr>
        <p:txBody>
          <a:bodyPr wrap="square" rtlCol="0">
            <a:spAutoFit/>
          </a:bodyPr>
          <a:lstStyle/>
          <a:p>
            <a:r>
              <a:rPr lang="ja-JP" altLang="en-US" sz="1200" dirty="0"/>
              <a:t>７</a:t>
            </a:r>
            <a:endParaRPr kumimoji="1" lang="ja-JP" altLang="en-US" sz="1200" dirty="0"/>
          </a:p>
        </p:txBody>
      </p:sp>
    </p:spTree>
    <p:extLst>
      <p:ext uri="{BB962C8B-B14F-4D97-AF65-F5344CB8AC3E}">
        <p14:creationId xmlns:p14="http://schemas.microsoft.com/office/powerpoint/2010/main" val="2015793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4A73C5A0-A1AC-432C-80FF-643BD23D8768}"/>
              </a:ext>
            </a:extLst>
          </p:cNvPr>
          <p:cNvSpPr/>
          <p:nvPr/>
        </p:nvSpPr>
        <p:spPr>
          <a:xfrm>
            <a:off x="1896431" y="673413"/>
            <a:ext cx="3775393" cy="400110"/>
          </a:xfrm>
          <a:prstGeom prst="rect">
            <a:avLst/>
          </a:prstGeom>
        </p:spPr>
        <p:txBody>
          <a:bodyPr wrap="none">
            <a:spAutoFit/>
          </a:bodyPr>
          <a:lstStyle/>
          <a:p>
            <a:r>
              <a:rPr lang="ja-JP" altLang="en-US" sz="2000" dirty="0"/>
              <a:t>３．養護者による虐待への対応</a:t>
            </a:r>
            <a:endParaRPr lang="en-US" altLang="ja-JP" sz="2000" dirty="0"/>
          </a:p>
        </p:txBody>
      </p:sp>
      <p:sp>
        <p:nvSpPr>
          <p:cNvPr id="4" name="テキスト ボックス 3">
            <a:extLst>
              <a:ext uri="{FF2B5EF4-FFF2-40B4-BE49-F238E27FC236}">
                <a16:creationId xmlns:a16="http://schemas.microsoft.com/office/drawing/2014/main" id="{551E3379-EAA9-4191-B407-BE94DD85B758}"/>
              </a:ext>
            </a:extLst>
          </p:cNvPr>
          <p:cNvSpPr txBox="1"/>
          <p:nvPr/>
        </p:nvSpPr>
        <p:spPr>
          <a:xfrm>
            <a:off x="1516002" y="1314077"/>
            <a:ext cx="7593496" cy="400110"/>
          </a:xfrm>
          <a:prstGeom prst="rect">
            <a:avLst/>
          </a:prstGeom>
          <a:noFill/>
        </p:spPr>
        <p:txBody>
          <a:bodyPr wrap="square" rtlCol="0">
            <a:spAutoFit/>
          </a:bodyPr>
          <a:lstStyle/>
          <a:p>
            <a:r>
              <a:rPr kumimoji="1" lang="ja-JP" altLang="en-US" sz="2000" b="1" dirty="0"/>
              <a:t>１）対応手順</a:t>
            </a:r>
          </a:p>
        </p:txBody>
      </p:sp>
      <p:sp>
        <p:nvSpPr>
          <p:cNvPr id="7" name="四角形: 角を丸くする 6">
            <a:extLst>
              <a:ext uri="{FF2B5EF4-FFF2-40B4-BE49-F238E27FC236}">
                <a16:creationId xmlns:a16="http://schemas.microsoft.com/office/drawing/2014/main" id="{50E3A745-4ECE-4DAD-B4A3-91DD5403F7B5}"/>
              </a:ext>
            </a:extLst>
          </p:cNvPr>
          <p:cNvSpPr/>
          <p:nvPr/>
        </p:nvSpPr>
        <p:spPr>
          <a:xfrm>
            <a:off x="10407219" y="1842053"/>
            <a:ext cx="983023" cy="457848"/>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終結期</a:t>
            </a:r>
          </a:p>
        </p:txBody>
      </p:sp>
      <p:sp>
        <p:nvSpPr>
          <p:cNvPr id="8" name="矢印: 右 7">
            <a:extLst>
              <a:ext uri="{FF2B5EF4-FFF2-40B4-BE49-F238E27FC236}">
                <a16:creationId xmlns:a16="http://schemas.microsoft.com/office/drawing/2014/main" id="{2C039F9E-8869-491B-86CA-36613B37DC77}"/>
              </a:ext>
            </a:extLst>
          </p:cNvPr>
          <p:cNvSpPr/>
          <p:nvPr/>
        </p:nvSpPr>
        <p:spPr>
          <a:xfrm>
            <a:off x="1466993" y="4348370"/>
            <a:ext cx="1325217" cy="728869"/>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届出</a:t>
            </a:r>
          </a:p>
        </p:txBody>
      </p:sp>
      <p:sp>
        <p:nvSpPr>
          <p:cNvPr id="9" name="矢印: 右 8">
            <a:extLst>
              <a:ext uri="{FF2B5EF4-FFF2-40B4-BE49-F238E27FC236}">
                <a16:creationId xmlns:a16="http://schemas.microsoft.com/office/drawing/2014/main" id="{704DC373-A03C-4831-B7EA-37023F73735C}"/>
              </a:ext>
            </a:extLst>
          </p:cNvPr>
          <p:cNvSpPr/>
          <p:nvPr/>
        </p:nvSpPr>
        <p:spPr>
          <a:xfrm>
            <a:off x="1472935" y="3507208"/>
            <a:ext cx="1325217" cy="728869"/>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通報</a:t>
            </a:r>
          </a:p>
        </p:txBody>
      </p:sp>
      <p:sp>
        <p:nvSpPr>
          <p:cNvPr id="10" name="矢印: 右 9">
            <a:extLst>
              <a:ext uri="{FF2B5EF4-FFF2-40B4-BE49-F238E27FC236}">
                <a16:creationId xmlns:a16="http://schemas.microsoft.com/office/drawing/2014/main" id="{78734204-71D0-427A-A1B2-A60B5418C7C6}"/>
              </a:ext>
            </a:extLst>
          </p:cNvPr>
          <p:cNvSpPr/>
          <p:nvPr/>
        </p:nvSpPr>
        <p:spPr>
          <a:xfrm>
            <a:off x="1472901" y="5215767"/>
            <a:ext cx="1325217" cy="728869"/>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相談</a:t>
            </a:r>
          </a:p>
        </p:txBody>
      </p:sp>
      <p:sp>
        <p:nvSpPr>
          <p:cNvPr id="11" name="正方形/長方形 10">
            <a:extLst>
              <a:ext uri="{FF2B5EF4-FFF2-40B4-BE49-F238E27FC236}">
                <a16:creationId xmlns:a16="http://schemas.microsoft.com/office/drawing/2014/main" id="{D41E2355-D52A-41E3-BC82-FE382AB20A3A}"/>
              </a:ext>
            </a:extLst>
          </p:cNvPr>
          <p:cNvSpPr/>
          <p:nvPr/>
        </p:nvSpPr>
        <p:spPr>
          <a:xfrm>
            <a:off x="3051596" y="3599763"/>
            <a:ext cx="887895" cy="266282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dirty="0">
                <a:solidFill>
                  <a:schemeClr val="tx1"/>
                </a:solidFill>
              </a:rPr>
              <a:t>福祉課（福祉係・地域包括支援センター）</a:t>
            </a:r>
          </a:p>
        </p:txBody>
      </p:sp>
      <p:sp>
        <p:nvSpPr>
          <p:cNvPr id="12" name="正方形/長方形 11">
            <a:extLst>
              <a:ext uri="{FF2B5EF4-FFF2-40B4-BE49-F238E27FC236}">
                <a16:creationId xmlns:a16="http://schemas.microsoft.com/office/drawing/2014/main" id="{AA1CA566-0615-4CE7-B980-09F959C64991}"/>
              </a:ext>
            </a:extLst>
          </p:cNvPr>
          <p:cNvSpPr/>
          <p:nvPr/>
        </p:nvSpPr>
        <p:spPr>
          <a:xfrm>
            <a:off x="4565107" y="3590589"/>
            <a:ext cx="887895" cy="26628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dirty="0"/>
              <a:t>高齢者虐待対応チーム</a:t>
            </a:r>
          </a:p>
        </p:txBody>
      </p:sp>
      <p:sp>
        <p:nvSpPr>
          <p:cNvPr id="13" name="正方形/長方形 12">
            <a:extLst>
              <a:ext uri="{FF2B5EF4-FFF2-40B4-BE49-F238E27FC236}">
                <a16:creationId xmlns:a16="http://schemas.microsoft.com/office/drawing/2014/main" id="{40597E4D-C7B1-4FB5-8D2A-CAE533845EA8}"/>
              </a:ext>
            </a:extLst>
          </p:cNvPr>
          <p:cNvSpPr/>
          <p:nvPr/>
        </p:nvSpPr>
        <p:spPr>
          <a:xfrm>
            <a:off x="6019501" y="2759715"/>
            <a:ext cx="1696279" cy="106348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事実確認</a:t>
            </a:r>
            <a:endParaRPr kumimoji="1" lang="en-US" altLang="ja-JP" dirty="0"/>
          </a:p>
          <a:p>
            <a:pPr algn="ctr"/>
            <a:r>
              <a:rPr kumimoji="1" lang="ja-JP" altLang="en-US" dirty="0"/>
              <a:t>訪問調査</a:t>
            </a:r>
            <a:endParaRPr kumimoji="1" lang="en-US" altLang="ja-JP" dirty="0"/>
          </a:p>
          <a:p>
            <a:pPr algn="ctr"/>
            <a:r>
              <a:rPr kumimoji="1" lang="ja-JP" altLang="en-US" sz="1400" dirty="0"/>
              <a:t>＊必要時立入調査</a:t>
            </a:r>
            <a:endParaRPr kumimoji="1" lang="en-US" altLang="ja-JP" sz="1400" dirty="0"/>
          </a:p>
          <a:p>
            <a:pPr algn="ctr"/>
            <a:r>
              <a:rPr lang="ja-JP" altLang="en-US" sz="1400" dirty="0"/>
              <a:t>警察に協力依頼</a:t>
            </a:r>
            <a:endParaRPr kumimoji="1" lang="ja-JP" altLang="en-US" sz="1400" dirty="0"/>
          </a:p>
        </p:txBody>
      </p:sp>
      <p:sp>
        <p:nvSpPr>
          <p:cNvPr id="14" name="正方形/長方形 13">
            <a:extLst>
              <a:ext uri="{FF2B5EF4-FFF2-40B4-BE49-F238E27FC236}">
                <a16:creationId xmlns:a16="http://schemas.microsoft.com/office/drawing/2014/main" id="{66B68B07-7FEB-4B6E-AC47-E867D2289015}"/>
              </a:ext>
            </a:extLst>
          </p:cNvPr>
          <p:cNvSpPr/>
          <p:nvPr/>
        </p:nvSpPr>
        <p:spPr>
          <a:xfrm>
            <a:off x="6019455" y="4003044"/>
            <a:ext cx="1696279" cy="106348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高齢者の安全確保・養護者との分離</a:t>
            </a:r>
          </a:p>
        </p:txBody>
      </p:sp>
      <p:sp>
        <p:nvSpPr>
          <p:cNvPr id="15" name="正方形/長方形 14">
            <a:extLst>
              <a:ext uri="{FF2B5EF4-FFF2-40B4-BE49-F238E27FC236}">
                <a16:creationId xmlns:a16="http://schemas.microsoft.com/office/drawing/2014/main" id="{6350DFBF-6A30-4628-BC9A-17F0703707C6}"/>
              </a:ext>
            </a:extLst>
          </p:cNvPr>
          <p:cNvSpPr/>
          <p:nvPr/>
        </p:nvSpPr>
        <p:spPr>
          <a:xfrm>
            <a:off x="5989447" y="5215767"/>
            <a:ext cx="1696279" cy="106348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対応計画の　策定</a:t>
            </a:r>
          </a:p>
        </p:txBody>
      </p:sp>
      <p:sp>
        <p:nvSpPr>
          <p:cNvPr id="16" name="楕円 15">
            <a:extLst>
              <a:ext uri="{FF2B5EF4-FFF2-40B4-BE49-F238E27FC236}">
                <a16:creationId xmlns:a16="http://schemas.microsoft.com/office/drawing/2014/main" id="{A0963282-6FA9-4828-A840-D7D1F3713BBE}"/>
              </a:ext>
            </a:extLst>
          </p:cNvPr>
          <p:cNvSpPr/>
          <p:nvPr/>
        </p:nvSpPr>
        <p:spPr>
          <a:xfrm>
            <a:off x="2805957" y="2597419"/>
            <a:ext cx="1239766" cy="85253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相談　窓口</a:t>
            </a:r>
          </a:p>
        </p:txBody>
      </p:sp>
      <p:sp>
        <p:nvSpPr>
          <p:cNvPr id="18" name="爆発: 14 pt 17">
            <a:extLst>
              <a:ext uri="{FF2B5EF4-FFF2-40B4-BE49-F238E27FC236}">
                <a16:creationId xmlns:a16="http://schemas.microsoft.com/office/drawing/2014/main" id="{604ED51E-B854-4FE8-96E9-812C461C907C}"/>
              </a:ext>
            </a:extLst>
          </p:cNvPr>
          <p:cNvSpPr/>
          <p:nvPr/>
        </p:nvSpPr>
        <p:spPr>
          <a:xfrm>
            <a:off x="4045723" y="2360555"/>
            <a:ext cx="1973778" cy="1435421"/>
          </a:xfrm>
          <a:prstGeom prst="irregularSeal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latin typeface="ＭＳ ゴシック" panose="020B0609070205080204" pitchFamily="49" charset="-128"/>
                <a:ea typeface="ＭＳ ゴシック" panose="020B0609070205080204" pitchFamily="49" charset="-128"/>
              </a:rPr>
              <a:t>緊急性の判断</a:t>
            </a:r>
          </a:p>
        </p:txBody>
      </p:sp>
      <p:sp>
        <p:nvSpPr>
          <p:cNvPr id="20" name="正方形/長方形 19">
            <a:extLst>
              <a:ext uri="{FF2B5EF4-FFF2-40B4-BE49-F238E27FC236}">
                <a16:creationId xmlns:a16="http://schemas.microsoft.com/office/drawing/2014/main" id="{E9531FE6-339E-45BE-860E-F16E026833D1}"/>
              </a:ext>
            </a:extLst>
          </p:cNvPr>
          <p:cNvSpPr/>
          <p:nvPr/>
        </p:nvSpPr>
        <p:spPr>
          <a:xfrm>
            <a:off x="8047905" y="2741719"/>
            <a:ext cx="1696279" cy="73549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措置・契約による入所</a:t>
            </a:r>
          </a:p>
        </p:txBody>
      </p:sp>
      <p:sp>
        <p:nvSpPr>
          <p:cNvPr id="21" name="正方形/長方形 20">
            <a:extLst>
              <a:ext uri="{FF2B5EF4-FFF2-40B4-BE49-F238E27FC236}">
                <a16:creationId xmlns:a16="http://schemas.microsoft.com/office/drawing/2014/main" id="{3153E88C-F278-43F0-B6F9-AF909D8602A9}"/>
              </a:ext>
            </a:extLst>
          </p:cNvPr>
          <p:cNvSpPr/>
          <p:nvPr/>
        </p:nvSpPr>
        <p:spPr>
          <a:xfrm>
            <a:off x="8036756" y="3644858"/>
            <a:ext cx="1696279" cy="73549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成年後見制度権利擁護</a:t>
            </a:r>
          </a:p>
        </p:txBody>
      </p:sp>
      <p:sp>
        <p:nvSpPr>
          <p:cNvPr id="22" name="正方形/長方形 21">
            <a:extLst>
              <a:ext uri="{FF2B5EF4-FFF2-40B4-BE49-F238E27FC236}">
                <a16:creationId xmlns:a16="http://schemas.microsoft.com/office/drawing/2014/main" id="{73EB0893-66A1-4790-920E-8558FBCD8158}"/>
              </a:ext>
            </a:extLst>
          </p:cNvPr>
          <p:cNvSpPr/>
          <p:nvPr/>
        </p:nvSpPr>
        <p:spPr>
          <a:xfrm>
            <a:off x="8036755" y="4547998"/>
            <a:ext cx="1696279" cy="73549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ケアプラン　見直し</a:t>
            </a:r>
          </a:p>
        </p:txBody>
      </p:sp>
      <p:sp>
        <p:nvSpPr>
          <p:cNvPr id="23" name="正方形/長方形 22">
            <a:extLst>
              <a:ext uri="{FF2B5EF4-FFF2-40B4-BE49-F238E27FC236}">
                <a16:creationId xmlns:a16="http://schemas.microsoft.com/office/drawing/2014/main" id="{7068D878-8392-4A40-A891-A6AB16C740FB}"/>
              </a:ext>
            </a:extLst>
          </p:cNvPr>
          <p:cNvSpPr/>
          <p:nvPr/>
        </p:nvSpPr>
        <p:spPr>
          <a:xfrm>
            <a:off x="8047905" y="5493981"/>
            <a:ext cx="1643282" cy="79074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定期的な　　見守り</a:t>
            </a:r>
          </a:p>
        </p:txBody>
      </p:sp>
      <p:sp>
        <p:nvSpPr>
          <p:cNvPr id="24" name="正方形/長方形 23">
            <a:extLst>
              <a:ext uri="{FF2B5EF4-FFF2-40B4-BE49-F238E27FC236}">
                <a16:creationId xmlns:a16="http://schemas.microsoft.com/office/drawing/2014/main" id="{AB7D7D1A-368C-4EDF-BB11-AAC275160E59}"/>
              </a:ext>
            </a:extLst>
          </p:cNvPr>
          <p:cNvSpPr/>
          <p:nvPr/>
        </p:nvSpPr>
        <p:spPr>
          <a:xfrm>
            <a:off x="10454782" y="2741719"/>
            <a:ext cx="887895" cy="26628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dirty="0"/>
              <a:t>高齢者虐待対応チーム</a:t>
            </a:r>
          </a:p>
        </p:txBody>
      </p:sp>
      <p:sp>
        <p:nvSpPr>
          <p:cNvPr id="25" name="テキスト ボックス 24">
            <a:extLst>
              <a:ext uri="{FF2B5EF4-FFF2-40B4-BE49-F238E27FC236}">
                <a16:creationId xmlns:a16="http://schemas.microsoft.com/office/drawing/2014/main" id="{FD0937B8-D551-420D-9FC8-F8929915BFA9}"/>
              </a:ext>
            </a:extLst>
          </p:cNvPr>
          <p:cNvSpPr txBox="1"/>
          <p:nvPr/>
        </p:nvSpPr>
        <p:spPr>
          <a:xfrm>
            <a:off x="10155084" y="5529137"/>
            <a:ext cx="1487290" cy="830997"/>
          </a:xfrm>
          <a:prstGeom prst="rect">
            <a:avLst/>
          </a:prstGeom>
          <a:noFill/>
        </p:spPr>
        <p:txBody>
          <a:bodyPr wrap="square" rtlCol="0">
            <a:spAutoFit/>
          </a:bodyPr>
          <a:lstStyle/>
          <a:p>
            <a:r>
              <a:rPr kumimoji="1" lang="ja-JP" altLang="en-US" sz="1600" dirty="0"/>
              <a:t>・状況報告</a:t>
            </a:r>
            <a:endParaRPr kumimoji="1" lang="en-US" altLang="ja-JP" sz="1600" dirty="0"/>
          </a:p>
          <a:p>
            <a:r>
              <a:rPr kumimoji="1" lang="ja-JP" altLang="en-US" sz="1600" dirty="0"/>
              <a:t>・課題につい</a:t>
            </a:r>
            <a:endParaRPr kumimoji="1" lang="en-US" altLang="ja-JP" sz="1600" dirty="0"/>
          </a:p>
          <a:p>
            <a:r>
              <a:rPr lang="ja-JP" altLang="en-US" sz="1600" dirty="0"/>
              <a:t>　</a:t>
            </a:r>
            <a:r>
              <a:rPr kumimoji="1" lang="ja-JP" altLang="en-US" sz="1600" dirty="0" err="1"/>
              <a:t>て</a:t>
            </a:r>
            <a:r>
              <a:rPr kumimoji="1" lang="ja-JP" altLang="en-US" sz="1600" dirty="0"/>
              <a:t>検討</a:t>
            </a:r>
          </a:p>
        </p:txBody>
      </p:sp>
      <p:cxnSp>
        <p:nvCxnSpPr>
          <p:cNvPr id="26" name="直線コネクタ 25">
            <a:extLst>
              <a:ext uri="{FF2B5EF4-FFF2-40B4-BE49-F238E27FC236}">
                <a16:creationId xmlns:a16="http://schemas.microsoft.com/office/drawing/2014/main" id="{5047D2EC-A664-4A37-8688-394F209CF9C4}"/>
              </a:ext>
            </a:extLst>
          </p:cNvPr>
          <p:cNvCxnSpPr/>
          <p:nvPr/>
        </p:nvCxnSpPr>
        <p:spPr>
          <a:xfrm>
            <a:off x="1710796" y="1048871"/>
            <a:ext cx="8382547" cy="0"/>
          </a:xfrm>
          <a:prstGeom prst="line">
            <a:avLst/>
          </a:prstGeom>
        </p:spPr>
        <p:style>
          <a:lnRef idx="1">
            <a:schemeClr val="accent1"/>
          </a:lnRef>
          <a:fillRef idx="0">
            <a:schemeClr val="accent1"/>
          </a:fillRef>
          <a:effectRef idx="0">
            <a:schemeClr val="accent1"/>
          </a:effectRef>
          <a:fontRef idx="minor">
            <a:schemeClr val="tx1"/>
          </a:fontRef>
        </p:style>
      </p:cxnSp>
      <p:pic>
        <p:nvPicPr>
          <p:cNvPr id="27" name="図 26">
            <a:extLst>
              <a:ext uri="{FF2B5EF4-FFF2-40B4-BE49-F238E27FC236}">
                <a16:creationId xmlns:a16="http://schemas.microsoft.com/office/drawing/2014/main" id="{D3DAE691-AC66-43FA-BA42-1F70D54652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2397" y="308994"/>
            <a:ext cx="455282" cy="569103"/>
          </a:xfrm>
          <a:prstGeom prst="rect">
            <a:avLst/>
          </a:prstGeom>
        </p:spPr>
      </p:pic>
      <p:sp>
        <p:nvSpPr>
          <p:cNvPr id="2" name="矢印: 右 1">
            <a:extLst>
              <a:ext uri="{FF2B5EF4-FFF2-40B4-BE49-F238E27FC236}">
                <a16:creationId xmlns:a16="http://schemas.microsoft.com/office/drawing/2014/main" id="{88177362-E946-4E63-A910-B2F1F4BC20B9}"/>
              </a:ext>
            </a:extLst>
          </p:cNvPr>
          <p:cNvSpPr/>
          <p:nvPr/>
        </p:nvSpPr>
        <p:spPr>
          <a:xfrm>
            <a:off x="1516002" y="1675779"/>
            <a:ext cx="3936999" cy="771827"/>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初動期</a:t>
            </a:r>
            <a:endParaRPr kumimoji="1" lang="ja-JP" altLang="en-US" dirty="0"/>
          </a:p>
        </p:txBody>
      </p:sp>
      <p:sp>
        <p:nvSpPr>
          <p:cNvPr id="17" name="矢印: 右 16">
            <a:extLst>
              <a:ext uri="{FF2B5EF4-FFF2-40B4-BE49-F238E27FC236}">
                <a16:creationId xmlns:a16="http://schemas.microsoft.com/office/drawing/2014/main" id="{BA9E2CB6-3A35-4F1D-BA84-F4966E5074C0}"/>
              </a:ext>
            </a:extLst>
          </p:cNvPr>
          <p:cNvSpPr/>
          <p:nvPr/>
        </p:nvSpPr>
        <p:spPr>
          <a:xfrm>
            <a:off x="5989447" y="1717095"/>
            <a:ext cx="3701740" cy="724326"/>
          </a:xfrm>
          <a:prstGeom prst="rightArrow">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対応期</a:t>
            </a:r>
          </a:p>
        </p:txBody>
      </p:sp>
      <p:sp>
        <p:nvSpPr>
          <p:cNvPr id="28" name="テキスト ボックス 27">
            <a:extLst>
              <a:ext uri="{FF2B5EF4-FFF2-40B4-BE49-F238E27FC236}">
                <a16:creationId xmlns:a16="http://schemas.microsoft.com/office/drawing/2014/main" id="{FA35EFED-399F-4272-852B-E05825B6A4F6}"/>
              </a:ext>
            </a:extLst>
          </p:cNvPr>
          <p:cNvSpPr txBox="1"/>
          <p:nvPr/>
        </p:nvSpPr>
        <p:spPr>
          <a:xfrm>
            <a:off x="9289081" y="684919"/>
            <a:ext cx="326632" cy="276999"/>
          </a:xfrm>
          <a:prstGeom prst="rect">
            <a:avLst/>
          </a:prstGeom>
          <a:noFill/>
        </p:spPr>
        <p:txBody>
          <a:bodyPr wrap="square" rtlCol="0">
            <a:spAutoFit/>
          </a:bodyPr>
          <a:lstStyle/>
          <a:p>
            <a:r>
              <a:rPr lang="ja-JP" altLang="en-US" sz="1200" dirty="0"/>
              <a:t>８</a:t>
            </a:r>
            <a:endParaRPr kumimoji="1" lang="ja-JP" altLang="en-US" sz="1200" dirty="0"/>
          </a:p>
        </p:txBody>
      </p:sp>
      <p:sp>
        <p:nvSpPr>
          <p:cNvPr id="5" name="テキスト ボックス 4">
            <a:extLst>
              <a:ext uri="{FF2B5EF4-FFF2-40B4-BE49-F238E27FC236}">
                <a16:creationId xmlns:a16="http://schemas.microsoft.com/office/drawing/2014/main" id="{B03393E1-8005-4F8A-910B-0C47926BB4B0}"/>
              </a:ext>
            </a:extLst>
          </p:cNvPr>
          <p:cNvSpPr txBox="1"/>
          <p:nvPr/>
        </p:nvSpPr>
        <p:spPr>
          <a:xfrm>
            <a:off x="416859" y="6360134"/>
            <a:ext cx="11107269" cy="338554"/>
          </a:xfrm>
          <a:prstGeom prst="rect">
            <a:avLst/>
          </a:prstGeom>
          <a:noFill/>
        </p:spPr>
        <p:txBody>
          <a:bodyPr wrap="square" rtlCol="0">
            <a:spAutoFit/>
          </a:bodyPr>
          <a:lstStyle/>
          <a:p>
            <a:r>
              <a:rPr kumimoji="1" lang="ja-JP" altLang="en-US" sz="1600" dirty="0"/>
              <a:t>＊厚労省マニュアル「市町村・都道府県における高齢者虐待への対応と養護者支援について（平成</a:t>
            </a:r>
            <a:r>
              <a:rPr kumimoji="1" lang="en-US" altLang="ja-JP" sz="1600" dirty="0"/>
              <a:t>30</a:t>
            </a:r>
            <a:r>
              <a:rPr kumimoji="1" lang="ja-JP" altLang="en-US" sz="1600" dirty="0"/>
              <a:t>年</a:t>
            </a:r>
            <a:r>
              <a:rPr kumimoji="1" lang="en-US" altLang="ja-JP" sz="1600" dirty="0"/>
              <a:t>3</a:t>
            </a:r>
            <a:r>
              <a:rPr kumimoji="1" lang="ja-JP" altLang="en-US" sz="1600" dirty="0"/>
              <a:t>月）</a:t>
            </a:r>
            <a:r>
              <a:rPr kumimoji="1" lang="ja-JP" altLang="en-US" sz="1600"/>
              <a:t>」に</a:t>
            </a:r>
            <a:r>
              <a:rPr lang="ja-JP" altLang="en-US" sz="1600"/>
              <a:t>準じる。</a:t>
            </a:r>
            <a:endParaRPr kumimoji="1" lang="ja-JP" altLang="en-US" sz="1600" dirty="0"/>
          </a:p>
        </p:txBody>
      </p:sp>
    </p:spTree>
    <p:extLst>
      <p:ext uri="{BB962C8B-B14F-4D97-AF65-F5344CB8AC3E}">
        <p14:creationId xmlns:p14="http://schemas.microsoft.com/office/powerpoint/2010/main" val="3681809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67FC0C99-77FE-43E7-BBA3-7576639CB51D}"/>
              </a:ext>
            </a:extLst>
          </p:cNvPr>
          <p:cNvSpPr/>
          <p:nvPr/>
        </p:nvSpPr>
        <p:spPr>
          <a:xfrm>
            <a:off x="1896431" y="673413"/>
            <a:ext cx="3775393" cy="400110"/>
          </a:xfrm>
          <a:prstGeom prst="rect">
            <a:avLst/>
          </a:prstGeom>
        </p:spPr>
        <p:txBody>
          <a:bodyPr wrap="none">
            <a:spAutoFit/>
          </a:bodyPr>
          <a:lstStyle/>
          <a:p>
            <a:r>
              <a:rPr lang="ja-JP" altLang="en-US" sz="2000" dirty="0"/>
              <a:t>３．養護者による虐待への対応</a:t>
            </a:r>
            <a:endParaRPr lang="en-US" altLang="ja-JP" sz="2000" dirty="0"/>
          </a:p>
        </p:txBody>
      </p:sp>
      <p:sp>
        <p:nvSpPr>
          <p:cNvPr id="4" name="テキスト ボックス 3">
            <a:extLst>
              <a:ext uri="{FF2B5EF4-FFF2-40B4-BE49-F238E27FC236}">
                <a16:creationId xmlns:a16="http://schemas.microsoft.com/office/drawing/2014/main" id="{1AEECCF5-9BD3-41B1-B0E8-D7AF36CBBB51}"/>
              </a:ext>
            </a:extLst>
          </p:cNvPr>
          <p:cNvSpPr txBox="1"/>
          <p:nvPr/>
        </p:nvSpPr>
        <p:spPr>
          <a:xfrm>
            <a:off x="1749286" y="1616765"/>
            <a:ext cx="7818783" cy="3970318"/>
          </a:xfrm>
          <a:prstGeom prst="rect">
            <a:avLst/>
          </a:prstGeom>
          <a:noFill/>
        </p:spPr>
        <p:txBody>
          <a:bodyPr wrap="square" rtlCol="0">
            <a:spAutoFit/>
          </a:bodyPr>
          <a:lstStyle/>
          <a:p>
            <a:r>
              <a:rPr kumimoji="1" lang="ja-JP" altLang="en-US" sz="2000" b="1" dirty="0"/>
              <a:t>２）緊急性の判断</a:t>
            </a:r>
            <a:endParaRPr kumimoji="1" lang="en-US" altLang="ja-JP" sz="2000" b="1" dirty="0"/>
          </a:p>
          <a:p>
            <a:r>
              <a:rPr lang="ja-JP" altLang="en-US" dirty="0"/>
              <a:t>（１）生命が危ぶまれるような状況が確認される、もしくは予測される</a:t>
            </a:r>
            <a:endParaRPr lang="en-US" altLang="ja-JP" dirty="0"/>
          </a:p>
          <a:p>
            <a:r>
              <a:rPr kumimoji="1" lang="ja-JP" altLang="en-US" dirty="0"/>
              <a:t>　　・骨折など重篤な身体的外傷</a:t>
            </a:r>
            <a:endParaRPr kumimoji="1" lang="en-US" altLang="ja-JP" dirty="0"/>
          </a:p>
          <a:p>
            <a:r>
              <a:rPr lang="ja-JP" altLang="en-US" dirty="0"/>
              <a:t>　　・極端な栄養不良、脱水症状</a:t>
            </a:r>
            <a:endParaRPr lang="en-US" altLang="ja-JP" dirty="0"/>
          </a:p>
          <a:p>
            <a:r>
              <a:rPr kumimoji="1" lang="ja-JP" altLang="en-US" dirty="0"/>
              <a:t>　　・悲鳴が聞こえるなど深刻な状況がうかがえる</a:t>
            </a:r>
            <a:endParaRPr kumimoji="1" lang="en-US" altLang="ja-JP" dirty="0"/>
          </a:p>
          <a:p>
            <a:r>
              <a:rPr lang="ja-JP" altLang="en-US" dirty="0"/>
              <a:t>　　・刃物などを使って脅すなどの行為がみられる</a:t>
            </a:r>
            <a:endParaRPr lang="en-US" altLang="ja-JP" dirty="0"/>
          </a:p>
          <a:p>
            <a:endParaRPr lang="en-US" altLang="ja-JP" dirty="0"/>
          </a:p>
          <a:p>
            <a:r>
              <a:rPr kumimoji="1" lang="ja-JP" altLang="en-US" dirty="0"/>
              <a:t>（２）高齢者や養護者の人格や精神状況に歪みが生じている</a:t>
            </a:r>
            <a:endParaRPr kumimoji="1" lang="en-US" altLang="ja-JP" dirty="0"/>
          </a:p>
          <a:p>
            <a:endParaRPr kumimoji="1" lang="en-US" altLang="ja-JP" dirty="0"/>
          </a:p>
          <a:p>
            <a:r>
              <a:rPr kumimoji="1" lang="ja-JP" altLang="en-US" dirty="0"/>
              <a:t>（３）虐待が恒常化しており、改善の見込みがない</a:t>
            </a:r>
            <a:endParaRPr kumimoji="1" lang="en-US" altLang="ja-JP" dirty="0"/>
          </a:p>
          <a:p>
            <a:r>
              <a:rPr lang="ja-JP" altLang="en-US" dirty="0"/>
              <a:t>　　・養護者の自覚や改善がみられない</a:t>
            </a:r>
            <a:endParaRPr lang="en-US" altLang="ja-JP" dirty="0"/>
          </a:p>
          <a:p>
            <a:r>
              <a:rPr kumimoji="1" lang="ja-JP" altLang="en-US" dirty="0"/>
              <a:t>　　・養護者の社会不適応行動が強く、介入そのものが困難である</a:t>
            </a:r>
            <a:endParaRPr kumimoji="1" lang="en-US" altLang="ja-JP" dirty="0"/>
          </a:p>
          <a:p>
            <a:endParaRPr lang="en-US" altLang="ja-JP" dirty="0"/>
          </a:p>
          <a:p>
            <a:r>
              <a:rPr kumimoji="1" lang="ja-JP" altLang="en-US" dirty="0"/>
              <a:t>（４）高齢者本人が保護を求めている</a:t>
            </a:r>
          </a:p>
        </p:txBody>
      </p:sp>
      <p:cxnSp>
        <p:nvCxnSpPr>
          <p:cNvPr id="5" name="直線コネクタ 4">
            <a:extLst>
              <a:ext uri="{FF2B5EF4-FFF2-40B4-BE49-F238E27FC236}">
                <a16:creationId xmlns:a16="http://schemas.microsoft.com/office/drawing/2014/main" id="{7740848C-0510-45FC-AFE4-C5D81916384C}"/>
              </a:ext>
            </a:extLst>
          </p:cNvPr>
          <p:cNvCxnSpPr/>
          <p:nvPr/>
        </p:nvCxnSpPr>
        <p:spPr>
          <a:xfrm>
            <a:off x="1749286" y="1042745"/>
            <a:ext cx="8382547"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図 5">
            <a:extLst>
              <a:ext uri="{FF2B5EF4-FFF2-40B4-BE49-F238E27FC236}">
                <a16:creationId xmlns:a16="http://schemas.microsoft.com/office/drawing/2014/main" id="{023EDE37-597A-46E5-8FDC-8568B14A5B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5928" y="388861"/>
            <a:ext cx="455282" cy="569103"/>
          </a:xfrm>
          <a:prstGeom prst="rect">
            <a:avLst/>
          </a:prstGeom>
        </p:spPr>
      </p:pic>
      <p:sp>
        <p:nvSpPr>
          <p:cNvPr id="7" name="テキスト ボックス 6">
            <a:extLst>
              <a:ext uri="{FF2B5EF4-FFF2-40B4-BE49-F238E27FC236}">
                <a16:creationId xmlns:a16="http://schemas.microsoft.com/office/drawing/2014/main" id="{C001A825-D551-4D6D-BC94-99EC5F1A5DF3}"/>
              </a:ext>
            </a:extLst>
          </p:cNvPr>
          <p:cNvSpPr txBox="1"/>
          <p:nvPr/>
        </p:nvSpPr>
        <p:spPr>
          <a:xfrm>
            <a:off x="9241437" y="696353"/>
            <a:ext cx="326632" cy="276999"/>
          </a:xfrm>
          <a:prstGeom prst="rect">
            <a:avLst/>
          </a:prstGeom>
          <a:noFill/>
        </p:spPr>
        <p:txBody>
          <a:bodyPr wrap="square" rtlCol="0">
            <a:spAutoFit/>
          </a:bodyPr>
          <a:lstStyle/>
          <a:p>
            <a:r>
              <a:rPr kumimoji="1" lang="ja-JP" altLang="en-US" sz="1200" dirty="0"/>
              <a:t>９</a:t>
            </a:r>
          </a:p>
        </p:txBody>
      </p:sp>
    </p:spTree>
    <p:extLst>
      <p:ext uri="{BB962C8B-B14F-4D97-AF65-F5344CB8AC3E}">
        <p14:creationId xmlns:p14="http://schemas.microsoft.com/office/powerpoint/2010/main" val="3870974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FD31018-48A9-4F31-941E-56773E9F5691}"/>
              </a:ext>
            </a:extLst>
          </p:cNvPr>
          <p:cNvSpPr/>
          <p:nvPr/>
        </p:nvSpPr>
        <p:spPr>
          <a:xfrm>
            <a:off x="1713553" y="542385"/>
            <a:ext cx="5314275" cy="400110"/>
          </a:xfrm>
          <a:prstGeom prst="rect">
            <a:avLst/>
          </a:prstGeom>
        </p:spPr>
        <p:txBody>
          <a:bodyPr wrap="none">
            <a:spAutoFit/>
          </a:bodyPr>
          <a:lstStyle/>
          <a:p>
            <a:r>
              <a:rPr lang="ja-JP" altLang="en-US" sz="2000" dirty="0"/>
              <a:t>４．要介護施設従事者等による虐待への対応</a:t>
            </a:r>
          </a:p>
        </p:txBody>
      </p:sp>
      <p:sp>
        <p:nvSpPr>
          <p:cNvPr id="4" name="テキスト ボックス 3">
            <a:extLst>
              <a:ext uri="{FF2B5EF4-FFF2-40B4-BE49-F238E27FC236}">
                <a16:creationId xmlns:a16="http://schemas.microsoft.com/office/drawing/2014/main" id="{B60758B6-8856-4051-9444-DED404FBA48A}"/>
              </a:ext>
            </a:extLst>
          </p:cNvPr>
          <p:cNvSpPr txBox="1"/>
          <p:nvPr/>
        </p:nvSpPr>
        <p:spPr>
          <a:xfrm>
            <a:off x="1489821" y="1092377"/>
            <a:ext cx="9310701" cy="6247864"/>
          </a:xfrm>
          <a:prstGeom prst="rect">
            <a:avLst/>
          </a:prstGeom>
          <a:noFill/>
        </p:spPr>
        <p:txBody>
          <a:bodyPr wrap="square" rtlCol="0">
            <a:spAutoFit/>
          </a:bodyPr>
          <a:lstStyle/>
          <a:p>
            <a:r>
              <a:rPr lang="ja-JP" altLang="en-US" sz="2000" b="1" dirty="0"/>
              <a:t>１）要介護施設従事者等による高齢者虐待の防止</a:t>
            </a:r>
            <a:endParaRPr lang="en-US" altLang="ja-JP" sz="2000" b="1" dirty="0"/>
          </a:p>
          <a:p>
            <a:endParaRPr lang="en-US" altLang="ja-JP" sz="2000" b="1" dirty="0"/>
          </a:p>
          <a:p>
            <a:endParaRPr lang="en-US" altLang="ja-JP" dirty="0"/>
          </a:p>
          <a:p>
            <a:endParaRPr lang="en-US" altLang="ja-JP" dirty="0"/>
          </a:p>
          <a:p>
            <a:r>
              <a:rPr lang="ja-JP" altLang="en-US" dirty="0"/>
              <a:t>　ケアの技術や虐待に対する研修により職員自らが意識を高めることが重要です。</a:t>
            </a:r>
            <a:endParaRPr lang="en-US" altLang="ja-JP" dirty="0"/>
          </a:p>
          <a:p>
            <a:endParaRPr lang="en-US" altLang="ja-JP" dirty="0"/>
          </a:p>
          <a:p>
            <a:endParaRPr lang="en-US" altLang="ja-JP" dirty="0"/>
          </a:p>
          <a:p>
            <a:r>
              <a:rPr lang="ja-JP" altLang="en-US" dirty="0"/>
              <a:t>　</a:t>
            </a:r>
            <a:endParaRPr lang="en-US" altLang="ja-JP" dirty="0"/>
          </a:p>
          <a:p>
            <a:r>
              <a:rPr lang="ja-JP" altLang="en-US" dirty="0"/>
              <a:t>　多忙な業務をこなすために身体拘束や心理的虐待と考えられる状況が起こる可能性が</a:t>
            </a:r>
            <a:endParaRPr lang="en-US" altLang="ja-JP" dirty="0"/>
          </a:p>
          <a:p>
            <a:r>
              <a:rPr lang="ja-JP" altLang="en-US" dirty="0"/>
              <a:t>　あります。入所している高齢者の尊厳を尊重するという視点で個別ケアを実践する</a:t>
            </a:r>
            <a:r>
              <a:rPr lang="ja-JP" altLang="en-US" dirty="0" err="1"/>
              <a:t>こ</a:t>
            </a:r>
            <a:endParaRPr lang="en-US" altLang="ja-JP" dirty="0"/>
          </a:p>
          <a:p>
            <a:r>
              <a:rPr lang="ja-JP" altLang="en-US" dirty="0"/>
              <a:t>　とが重要です。</a:t>
            </a:r>
            <a:endParaRPr lang="en-US" altLang="ja-JP" dirty="0"/>
          </a:p>
          <a:p>
            <a:endParaRPr lang="en-US" altLang="ja-JP" dirty="0"/>
          </a:p>
          <a:p>
            <a:endParaRPr lang="en-US" altLang="ja-JP" dirty="0"/>
          </a:p>
          <a:p>
            <a:r>
              <a:rPr lang="ja-JP" altLang="en-US" dirty="0"/>
              <a:t>　地域や家族と交流する機会を積極的に持つことで、職員の意識にも影響し、虐待を未</a:t>
            </a:r>
            <a:endParaRPr lang="en-US" altLang="ja-JP" dirty="0"/>
          </a:p>
          <a:p>
            <a:r>
              <a:rPr lang="ja-JP" altLang="en-US" dirty="0"/>
              <a:t>　然に防ぐことができます。</a:t>
            </a:r>
            <a:endParaRPr lang="en-US" altLang="ja-JP" dirty="0"/>
          </a:p>
          <a:p>
            <a:endParaRPr lang="en-US" altLang="ja-JP" dirty="0"/>
          </a:p>
          <a:p>
            <a:endParaRPr lang="en-US" altLang="ja-JP" dirty="0"/>
          </a:p>
          <a:p>
            <a:r>
              <a:rPr lang="ja-JP" altLang="en-US" dirty="0"/>
              <a:t>　</a:t>
            </a:r>
            <a:endParaRPr lang="en-US" altLang="ja-JP" dirty="0"/>
          </a:p>
          <a:p>
            <a:r>
              <a:rPr lang="ja-JP" altLang="en-US" dirty="0"/>
              <a:t>　施設においては苦情相談窓口を設置することが義務づけられています。サービスの向</a:t>
            </a:r>
            <a:endParaRPr lang="en-US" altLang="ja-JP" dirty="0"/>
          </a:p>
          <a:p>
            <a:r>
              <a:rPr lang="ja-JP" altLang="en-US" dirty="0"/>
              <a:t>　上のためにも相談受付を周知し、積極的に苦情処理の体制を整えることが重要です。</a:t>
            </a:r>
            <a:endParaRPr lang="en-US" altLang="ja-JP" dirty="0"/>
          </a:p>
          <a:p>
            <a:endParaRPr lang="en-US" altLang="ja-JP" dirty="0"/>
          </a:p>
          <a:p>
            <a:endParaRPr lang="en-US" altLang="ja-JP" dirty="0"/>
          </a:p>
        </p:txBody>
      </p:sp>
      <p:sp>
        <p:nvSpPr>
          <p:cNvPr id="5" name="四角形: 角を丸くする 4">
            <a:extLst>
              <a:ext uri="{FF2B5EF4-FFF2-40B4-BE49-F238E27FC236}">
                <a16:creationId xmlns:a16="http://schemas.microsoft.com/office/drawing/2014/main" id="{B4F62E0B-4047-418C-B487-036D7123237D}"/>
              </a:ext>
            </a:extLst>
          </p:cNvPr>
          <p:cNvSpPr/>
          <p:nvPr/>
        </p:nvSpPr>
        <p:spPr>
          <a:xfrm>
            <a:off x="1741867" y="1721055"/>
            <a:ext cx="2727935" cy="506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施設職員の資質の向上</a:t>
            </a:r>
            <a:endParaRPr kumimoji="1" lang="ja-JP" altLang="en-US" dirty="0"/>
          </a:p>
        </p:txBody>
      </p:sp>
      <p:sp>
        <p:nvSpPr>
          <p:cNvPr id="6" name="四角形: 角を丸くする 5">
            <a:extLst>
              <a:ext uri="{FF2B5EF4-FFF2-40B4-BE49-F238E27FC236}">
                <a16:creationId xmlns:a16="http://schemas.microsoft.com/office/drawing/2014/main" id="{97769806-3DF5-4B3A-A6B2-CAB7065E7005}"/>
              </a:ext>
            </a:extLst>
          </p:cNvPr>
          <p:cNvSpPr/>
          <p:nvPr/>
        </p:nvSpPr>
        <p:spPr>
          <a:xfrm>
            <a:off x="1741867" y="2770023"/>
            <a:ext cx="2727935" cy="506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個別ケアの推進</a:t>
            </a:r>
          </a:p>
        </p:txBody>
      </p:sp>
      <p:sp>
        <p:nvSpPr>
          <p:cNvPr id="7" name="四角形: 角を丸くする 6">
            <a:extLst>
              <a:ext uri="{FF2B5EF4-FFF2-40B4-BE49-F238E27FC236}">
                <a16:creationId xmlns:a16="http://schemas.microsoft.com/office/drawing/2014/main" id="{25AF9DB4-9766-4216-A5D2-D81B5BCA1B0D}"/>
              </a:ext>
            </a:extLst>
          </p:cNvPr>
          <p:cNvSpPr/>
          <p:nvPr/>
        </p:nvSpPr>
        <p:spPr>
          <a:xfrm>
            <a:off x="1713553" y="4203249"/>
            <a:ext cx="2727935" cy="506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地域に開かれた施設</a:t>
            </a:r>
            <a:endParaRPr kumimoji="1" lang="ja-JP" altLang="en-US" dirty="0"/>
          </a:p>
        </p:txBody>
      </p:sp>
      <p:sp>
        <p:nvSpPr>
          <p:cNvPr id="8" name="四角形: 角を丸くする 7">
            <a:extLst>
              <a:ext uri="{FF2B5EF4-FFF2-40B4-BE49-F238E27FC236}">
                <a16:creationId xmlns:a16="http://schemas.microsoft.com/office/drawing/2014/main" id="{DA59DE82-EAC9-4CC4-8EBF-09AFF6FF01FA}"/>
              </a:ext>
            </a:extLst>
          </p:cNvPr>
          <p:cNvSpPr/>
          <p:nvPr/>
        </p:nvSpPr>
        <p:spPr>
          <a:xfrm>
            <a:off x="1741867" y="5512570"/>
            <a:ext cx="2727935" cy="506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苦情処理の体制</a:t>
            </a:r>
            <a:endParaRPr kumimoji="1" lang="ja-JP" altLang="en-US" dirty="0"/>
          </a:p>
        </p:txBody>
      </p:sp>
      <p:cxnSp>
        <p:nvCxnSpPr>
          <p:cNvPr id="9" name="直線コネクタ 8">
            <a:extLst>
              <a:ext uri="{FF2B5EF4-FFF2-40B4-BE49-F238E27FC236}">
                <a16:creationId xmlns:a16="http://schemas.microsoft.com/office/drawing/2014/main" id="{7A33C2F9-83B6-4FEE-B522-02967755F81E}"/>
              </a:ext>
            </a:extLst>
          </p:cNvPr>
          <p:cNvCxnSpPr/>
          <p:nvPr/>
        </p:nvCxnSpPr>
        <p:spPr>
          <a:xfrm>
            <a:off x="1671766" y="911717"/>
            <a:ext cx="8382547"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図 9">
            <a:extLst>
              <a:ext uri="{FF2B5EF4-FFF2-40B4-BE49-F238E27FC236}">
                <a16:creationId xmlns:a16="http://schemas.microsoft.com/office/drawing/2014/main" id="{5485E961-26C2-4D27-9AAD-B873098A1C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6166" y="1052759"/>
            <a:ext cx="2501107" cy="1117682"/>
          </a:xfrm>
          <a:prstGeom prst="rect">
            <a:avLst/>
          </a:prstGeom>
        </p:spPr>
      </p:pic>
      <p:pic>
        <p:nvPicPr>
          <p:cNvPr id="11" name="図 10">
            <a:extLst>
              <a:ext uri="{FF2B5EF4-FFF2-40B4-BE49-F238E27FC236}">
                <a16:creationId xmlns:a16="http://schemas.microsoft.com/office/drawing/2014/main" id="{A7DC7B2A-E75E-418C-8DA8-AAEAFB7F4D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6048" y="272093"/>
            <a:ext cx="455282" cy="569103"/>
          </a:xfrm>
          <a:prstGeom prst="rect">
            <a:avLst/>
          </a:prstGeom>
        </p:spPr>
      </p:pic>
      <p:sp>
        <p:nvSpPr>
          <p:cNvPr id="12" name="テキスト ボックス 11">
            <a:extLst>
              <a:ext uri="{FF2B5EF4-FFF2-40B4-BE49-F238E27FC236}">
                <a16:creationId xmlns:a16="http://schemas.microsoft.com/office/drawing/2014/main" id="{98E60614-414B-444A-9273-158BA84B4AF5}"/>
              </a:ext>
            </a:extLst>
          </p:cNvPr>
          <p:cNvSpPr txBox="1"/>
          <p:nvPr/>
        </p:nvSpPr>
        <p:spPr>
          <a:xfrm>
            <a:off x="8984974" y="599457"/>
            <a:ext cx="556474" cy="276999"/>
          </a:xfrm>
          <a:prstGeom prst="rect">
            <a:avLst/>
          </a:prstGeom>
          <a:noFill/>
        </p:spPr>
        <p:txBody>
          <a:bodyPr wrap="square" rtlCol="0">
            <a:spAutoFit/>
          </a:bodyPr>
          <a:lstStyle/>
          <a:p>
            <a:r>
              <a:rPr kumimoji="1" lang="ja-JP" altLang="en-US" sz="1200" dirty="0"/>
              <a:t>１０</a:t>
            </a:r>
          </a:p>
        </p:txBody>
      </p:sp>
    </p:spTree>
    <p:extLst>
      <p:ext uri="{BB962C8B-B14F-4D97-AF65-F5344CB8AC3E}">
        <p14:creationId xmlns:p14="http://schemas.microsoft.com/office/powerpoint/2010/main" val="2083649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C2DA5745-DF0A-4118-9ECD-E81F5ECAAC40}"/>
              </a:ext>
            </a:extLst>
          </p:cNvPr>
          <p:cNvSpPr/>
          <p:nvPr/>
        </p:nvSpPr>
        <p:spPr>
          <a:xfrm>
            <a:off x="2118334" y="951708"/>
            <a:ext cx="5314275" cy="400110"/>
          </a:xfrm>
          <a:prstGeom prst="rect">
            <a:avLst/>
          </a:prstGeom>
        </p:spPr>
        <p:txBody>
          <a:bodyPr wrap="none">
            <a:spAutoFit/>
          </a:bodyPr>
          <a:lstStyle/>
          <a:p>
            <a:r>
              <a:rPr lang="ja-JP" altLang="en-US" sz="2000" dirty="0"/>
              <a:t>４．要介護施設従事者等による虐待への対応</a:t>
            </a:r>
          </a:p>
        </p:txBody>
      </p:sp>
      <p:sp>
        <p:nvSpPr>
          <p:cNvPr id="4" name="テキスト ボックス 3">
            <a:extLst>
              <a:ext uri="{FF2B5EF4-FFF2-40B4-BE49-F238E27FC236}">
                <a16:creationId xmlns:a16="http://schemas.microsoft.com/office/drawing/2014/main" id="{DB96D23B-F71F-413E-844B-7167246C615D}"/>
              </a:ext>
            </a:extLst>
          </p:cNvPr>
          <p:cNvSpPr txBox="1"/>
          <p:nvPr/>
        </p:nvSpPr>
        <p:spPr>
          <a:xfrm>
            <a:off x="1908313" y="1658975"/>
            <a:ext cx="8494644" cy="4585871"/>
          </a:xfrm>
          <a:prstGeom prst="rect">
            <a:avLst/>
          </a:prstGeom>
          <a:noFill/>
        </p:spPr>
        <p:txBody>
          <a:bodyPr wrap="square" rtlCol="0">
            <a:spAutoFit/>
          </a:bodyPr>
          <a:lstStyle/>
          <a:p>
            <a:r>
              <a:rPr lang="ja-JP" altLang="en-US" sz="2000" b="1" dirty="0"/>
              <a:t>２）対応手順</a:t>
            </a:r>
            <a:endParaRPr lang="en-US" altLang="ja-JP" sz="2000" b="1" dirty="0"/>
          </a:p>
          <a:p>
            <a:r>
              <a:rPr lang="ja-JP" altLang="en-US" dirty="0"/>
              <a:t>　　３－１）養護者による虐待の対応手順とほぼ同様です。</a:t>
            </a:r>
            <a:endParaRPr lang="en-US" altLang="ja-JP" dirty="0"/>
          </a:p>
          <a:p>
            <a:r>
              <a:rPr lang="ja-JP" altLang="en-US" dirty="0"/>
              <a:t>　　町の窓口で相談を受理し、事実を確認し施設による虐待が確認された場合</a:t>
            </a:r>
            <a:endParaRPr lang="en-US" altLang="ja-JP" dirty="0"/>
          </a:p>
          <a:p>
            <a:r>
              <a:rPr lang="ja-JP" altLang="en-US" dirty="0"/>
              <a:t>　は県に報告することとなります。</a:t>
            </a:r>
            <a:endParaRPr lang="en-US" altLang="ja-JP" dirty="0"/>
          </a:p>
          <a:p>
            <a:endParaRPr lang="en-US" altLang="ja-JP" dirty="0"/>
          </a:p>
          <a:p>
            <a:r>
              <a:rPr kumimoji="1" lang="ja-JP" altLang="en-US" sz="2000" b="1" dirty="0"/>
              <a:t>３）通報を受けた際の留意点</a:t>
            </a:r>
            <a:endParaRPr kumimoji="1" lang="en-US" altLang="ja-JP" sz="2000" b="1" dirty="0"/>
          </a:p>
          <a:p>
            <a:r>
              <a:rPr lang="ja-JP" altLang="en-US" dirty="0"/>
              <a:t>・要介護施設従事者等による虐待に関する通報等は、サービスに対する苦情で</a:t>
            </a:r>
            <a:endParaRPr lang="en-US" altLang="ja-JP" dirty="0"/>
          </a:p>
          <a:p>
            <a:r>
              <a:rPr lang="ja-JP" altLang="en-US" dirty="0"/>
              <a:t>　あったり、虚偽であったり、また過失による事故の可能性も考えられます。</a:t>
            </a:r>
            <a:endParaRPr lang="en-US" altLang="ja-JP" dirty="0"/>
          </a:p>
          <a:p>
            <a:r>
              <a:rPr lang="ja-JP" altLang="en-US" dirty="0"/>
              <a:t>　通報を受けた場合はまず状況等について詳細に説明を受け、それが虐待に該</a:t>
            </a:r>
            <a:endParaRPr lang="en-US" altLang="ja-JP" dirty="0"/>
          </a:p>
          <a:p>
            <a:r>
              <a:rPr lang="ja-JP" altLang="en-US" dirty="0"/>
              <a:t>　</a:t>
            </a:r>
            <a:r>
              <a:rPr lang="ja-JP" altLang="en-US" dirty="0" err="1"/>
              <a:t>当するかどうか</a:t>
            </a:r>
            <a:r>
              <a:rPr lang="ja-JP" altLang="en-US" dirty="0"/>
              <a:t>判断できるよう情報を整理します。</a:t>
            </a:r>
            <a:endParaRPr lang="en-US" altLang="ja-JP" dirty="0"/>
          </a:p>
          <a:p>
            <a:r>
              <a:rPr lang="ja-JP" altLang="en-US" dirty="0"/>
              <a:t>・高齢者虐待防止法では通報等を行った職員等が、通報したことを理由に、解</a:t>
            </a:r>
            <a:endParaRPr lang="en-US" altLang="ja-JP" dirty="0"/>
          </a:p>
          <a:p>
            <a:r>
              <a:rPr lang="ja-JP" altLang="en-US" dirty="0"/>
              <a:t>　雇その他不利益な取り扱い受けないこと（第</a:t>
            </a:r>
            <a:r>
              <a:rPr lang="en-US" altLang="ja-JP" dirty="0"/>
              <a:t>21</a:t>
            </a:r>
            <a:r>
              <a:rPr lang="ja-JP" altLang="en-US" dirty="0"/>
              <a:t>条第</a:t>
            </a:r>
            <a:r>
              <a:rPr lang="en-US" altLang="ja-JP" dirty="0"/>
              <a:t>7</a:t>
            </a:r>
            <a:r>
              <a:rPr lang="ja-JP" altLang="en-US" dirty="0"/>
              <a:t>項）が規定されていま</a:t>
            </a:r>
            <a:endParaRPr lang="en-US" altLang="ja-JP" dirty="0"/>
          </a:p>
          <a:p>
            <a:r>
              <a:rPr lang="ja-JP" altLang="en-US" dirty="0"/>
              <a:t>　す。</a:t>
            </a:r>
            <a:endParaRPr lang="en-US" altLang="ja-JP" dirty="0"/>
          </a:p>
          <a:p>
            <a:r>
              <a:rPr lang="ja-JP" altLang="en-US" dirty="0"/>
              <a:t>　また通報者を特定させるものは漏らしてはならないとも規定し、安心して通</a:t>
            </a:r>
            <a:endParaRPr lang="en-US" altLang="ja-JP" dirty="0"/>
          </a:p>
          <a:p>
            <a:r>
              <a:rPr lang="ja-JP" altLang="en-US" dirty="0"/>
              <a:t>　報ができるよう図られています。</a:t>
            </a:r>
            <a:endParaRPr lang="en-US" altLang="ja-JP" dirty="0"/>
          </a:p>
          <a:p>
            <a:endParaRPr kumimoji="1" lang="ja-JP" altLang="en-US" dirty="0"/>
          </a:p>
        </p:txBody>
      </p:sp>
      <p:cxnSp>
        <p:nvCxnSpPr>
          <p:cNvPr id="5" name="直線コネクタ 4">
            <a:extLst>
              <a:ext uri="{FF2B5EF4-FFF2-40B4-BE49-F238E27FC236}">
                <a16:creationId xmlns:a16="http://schemas.microsoft.com/office/drawing/2014/main" id="{3C02A174-FD86-421A-A4E7-2BBE940D204E}"/>
              </a:ext>
            </a:extLst>
          </p:cNvPr>
          <p:cNvCxnSpPr/>
          <p:nvPr/>
        </p:nvCxnSpPr>
        <p:spPr>
          <a:xfrm>
            <a:off x="1749287" y="1341233"/>
            <a:ext cx="8382547"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図 5">
            <a:extLst>
              <a:ext uri="{FF2B5EF4-FFF2-40B4-BE49-F238E27FC236}">
                <a16:creationId xmlns:a16="http://schemas.microsoft.com/office/drawing/2014/main" id="{245102C6-1A82-468F-A2B8-7AFC7B38FC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4063" y="600333"/>
            <a:ext cx="455282" cy="569103"/>
          </a:xfrm>
          <a:prstGeom prst="rect">
            <a:avLst/>
          </a:prstGeom>
        </p:spPr>
      </p:pic>
      <p:sp>
        <p:nvSpPr>
          <p:cNvPr id="7" name="テキスト ボックス 6">
            <a:extLst>
              <a:ext uri="{FF2B5EF4-FFF2-40B4-BE49-F238E27FC236}">
                <a16:creationId xmlns:a16="http://schemas.microsoft.com/office/drawing/2014/main" id="{ED78C35C-50D3-46AD-BD8B-444560DA905A}"/>
              </a:ext>
            </a:extLst>
          </p:cNvPr>
          <p:cNvSpPr txBox="1"/>
          <p:nvPr/>
        </p:nvSpPr>
        <p:spPr>
          <a:xfrm>
            <a:off x="9024730" y="912809"/>
            <a:ext cx="577983" cy="276999"/>
          </a:xfrm>
          <a:prstGeom prst="rect">
            <a:avLst/>
          </a:prstGeom>
          <a:noFill/>
        </p:spPr>
        <p:txBody>
          <a:bodyPr wrap="square" rtlCol="0">
            <a:spAutoFit/>
          </a:bodyPr>
          <a:lstStyle/>
          <a:p>
            <a:r>
              <a:rPr kumimoji="1" lang="ja-JP" altLang="en-US" sz="1200" dirty="0"/>
              <a:t>１１</a:t>
            </a:r>
          </a:p>
        </p:txBody>
      </p:sp>
    </p:spTree>
    <p:extLst>
      <p:ext uri="{BB962C8B-B14F-4D97-AF65-F5344CB8AC3E}">
        <p14:creationId xmlns:p14="http://schemas.microsoft.com/office/powerpoint/2010/main" val="2581902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3117ABAB-714E-40A4-83F0-CD2908A5329F}"/>
              </a:ext>
            </a:extLst>
          </p:cNvPr>
          <p:cNvGraphicFramePr>
            <a:graphicFrameLocks noGrp="1"/>
          </p:cNvGraphicFramePr>
          <p:nvPr>
            <p:extLst>
              <p:ext uri="{D42A27DB-BD31-4B8C-83A1-F6EECF244321}">
                <p14:modId xmlns:p14="http://schemas.microsoft.com/office/powerpoint/2010/main" val="773945432"/>
              </p:ext>
            </p:extLst>
          </p:nvPr>
        </p:nvGraphicFramePr>
        <p:xfrm>
          <a:off x="861390" y="537599"/>
          <a:ext cx="4929809" cy="3126046"/>
        </p:xfrm>
        <a:graphic>
          <a:graphicData uri="http://schemas.openxmlformats.org/drawingml/2006/table">
            <a:tbl>
              <a:tblPr firstRow="1" bandRow="1">
                <a:tableStyleId>{93296810-A885-4BE3-A3E7-6D5BEEA58F35}</a:tableStyleId>
              </a:tblPr>
              <a:tblGrid>
                <a:gridCol w="439396">
                  <a:extLst>
                    <a:ext uri="{9D8B030D-6E8A-4147-A177-3AD203B41FA5}">
                      <a16:colId xmlns:a16="http://schemas.microsoft.com/office/drawing/2014/main" val="3995289956"/>
                    </a:ext>
                  </a:extLst>
                </a:gridCol>
                <a:gridCol w="4490413">
                  <a:extLst>
                    <a:ext uri="{9D8B030D-6E8A-4147-A177-3AD203B41FA5}">
                      <a16:colId xmlns:a16="http://schemas.microsoft.com/office/drawing/2014/main" val="4021207236"/>
                    </a:ext>
                  </a:extLst>
                </a:gridCol>
              </a:tblGrid>
              <a:tr h="343049">
                <a:tc gridSpan="2">
                  <a:txBody>
                    <a:bodyPr/>
                    <a:lstStyle/>
                    <a:p>
                      <a:r>
                        <a:rPr kumimoji="1" lang="ja-JP" altLang="en-US" dirty="0"/>
                        <a:t>身体的虐待のサイン</a:t>
                      </a:r>
                    </a:p>
                  </a:txBody>
                  <a:tcPr/>
                </a:tc>
                <a:tc hMerge="1">
                  <a:txBody>
                    <a:bodyPr/>
                    <a:lstStyle/>
                    <a:p>
                      <a:endParaRPr kumimoji="1" lang="ja-JP" altLang="en-US" dirty="0"/>
                    </a:p>
                  </a:txBody>
                  <a:tcPr/>
                </a:tc>
                <a:extLst>
                  <a:ext uri="{0D108BD9-81ED-4DB2-BD59-A6C34878D82A}">
                    <a16:rowId xmlns:a16="http://schemas.microsoft.com/office/drawing/2014/main" val="3501677813"/>
                  </a:ext>
                </a:extLst>
              </a:tr>
              <a:tr h="343049">
                <a:tc>
                  <a:txBody>
                    <a:bodyPr/>
                    <a:lstStyle/>
                    <a:p>
                      <a:endParaRPr kumimoji="1" lang="ja-JP" altLang="en-US"/>
                    </a:p>
                  </a:txBody>
                  <a:tcPr/>
                </a:tc>
                <a:tc>
                  <a:txBody>
                    <a:bodyPr/>
                    <a:lstStyle/>
                    <a:p>
                      <a:r>
                        <a:rPr kumimoji="1" lang="ja-JP" altLang="en-US" sz="1800" dirty="0"/>
                        <a:t>身体に不自然な傷やアザ、やけどがある</a:t>
                      </a:r>
                    </a:p>
                  </a:txBody>
                  <a:tcPr/>
                </a:tc>
                <a:extLst>
                  <a:ext uri="{0D108BD9-81ED-4DB2-BD59-A6C34878D82A}">
                    <a16:rowId xmlns:a16="http://schemas.microsoft.com/office/drawing/2014/main" val="993768902"/>
                  </a:ext>
                </a:extLst>
              </a:tr>
              <a:tr h="343049">
                <a:tc>
                  <a:txBody>
                    <a:bodyPr/>
                    <a:lstStyle/>
                    <a:p>
                      <a:endParaRPr kumimoji="1" lang="ja-JP" altLang="en-US"/>
                    </a:p>
                  </a:txBody>
                  <a:tcPr/>
                </a:tc>
                <a:tc>
                  <a:txBody>
                    <a:bodyPr/>
                    <a:lstStyle/>
                    <a:p>
                      <a:r>
                        <a:rPr kumimoji="1" lang="ja-JP" altLang="en-US" sz="1800" dirty="0"/>
                        <a:t>わずかなことにおびえる</a:t>
                      </a:r>
                      <a:endParaRPr kumimoji="1" lang="en-US" altLang="ja-JP" sz="1800" dirty="0"/>
                    </a:p>
                  </a:txBody>
                  <a:tcPr/>
                </a:tc>
                <a:extLst>
                  <a:ext uri="{0D108BD9-81ED-4DB2-BD59-A6C34878D82A}">
                    <a16:rowId xmlns:a16="http://schemas.microsoft.com/office/drawing/2014/main" val="660570198"/>
                  </a:ext>
                </a:extLst>
              </a:tr>
              <a:tr h="600335">
                <a:tc>
                  <a:txBody>
                    <a:bodyPr/>
                    <a:lstStyle/>
                    <a:p>
                      <a:endParaRPr kumimoji="1" lang="ja-JP" altLang="en-US"/>
                    </a:p>
                  </a:txBody>
                  <a:tcPr/>
                </a:tc>
                <a:tc>
                  <a:txBody>
                    <a:bodyPr/>
                    <a:lstStyle/>
                    <a:p>
                      <a:r>
                        <a:rPr kumimoji="1" lang="ja-JP" altLang="en-US" sz="1800" dirty="0"/>
                        <a:t>家族がいる時といない時で本人の態度が違う</a:t>
                      </a:r>
                      <a:endParaRPr kumimoji="1" lang="en-US" altLang="ja-JP" sz="1800" dirty="0"/>
                    </a:p>
                  </a:txBody>
                  <a:tcPr/>
                </a:tc>
                <a:extLst>
                  <a:ext uri="{0D108BD9-81ED-4DB2-BD59-A6C34878D82A}">
                    <a16:rowId xmlns:a16="http://schemas.microsoft.com/office/drawing/2014/main" val="2755786774"/>
                  </a:ext>
                </a:extLst>
              </a:tr>
              <a:tr h="600335">
                <a:tc>
                  <a:txBody>
                    <a:bodyPr/>
                    <a:lstStyle/>
                    <a:p>
                      <a:endParaRPr kumimoji="1" lang="ja-JP" altLang="en-US"/>
                    </a:p>
                  </a:txBody>
                  <a:tcPr/>
                </a:tc>
                <a:tc>
                  <a:txBody>
                    <a:bodyPr/>
                    <a:lstStyle/>
                    <a:p>
                      <a:r>
                        <a:rPr kumimoji="1" lang="ja-JP" altLang="en-US" sz="1800" dirty="0"/>
                        <a:t>家族が福祉や保健、介護の担当者の接触をためらう</a:t>
                      </a:r>
                    </a:p>
                  </a:txBody>
                  <a:tcPr/>
                </a:tc>
                <a:extLst>
                  <a:ext uri="{0D108BD9-81ED-4DB2-BD59-A6C34878D82A}">
                    <a16:rowId xmlns:a16="http://schemas.microsoft.com/office/drawing/2014/main" val="2659967628"/>
                  </a:ext>
                </a:extLst>
              </a:tr>
              <a:tr h="748606">
                <a:tc>
                  <a:txBody>
                    <a:bodyPr/>
                    <a:lstStyle/>
                    <a:p>
                      <a:endParaRPr kumimoji="1" lang="ja-JP" altLang="en-US" dirty="0"/>
                    </a:p>
                  </a:txBody>
                  <a:tcPr/>
                </a:tc>
                <a:tc>
                  <a:txBody>
                    <a:bodyPr/>
                    <a:lstStyle/>
                    <a:p>
                      <a:r>
                        <a:rPr kumimoji="1" lang="ja-JP" altLang="en-US" sz="1800" dirty="0"/>
                        <a:t>本人からの「家にいたくない」「蹴られる」などの訴えがある</a:t>
                      </a:r>
                      <a:endParaRPr kumimoji="1" lang="en-US" altLang="ja-JP" sz="1800" dirty="0"/>
                    </a:p>
                  </a:txBody>
                  <a:tcPr/>
                </a:tc>
                <a:extLst>
                  <a:ext uri="{0D108BD9-81ED-4DB2-BD59-A6C34878D82A}">
                    <a16:rowId xmlns:a16="http://schemas.microsoft.com/office/drawing/2014/main" val="3917416578"/>
                  </a:ext>
                </a:extLst>
              </a:tr>
            </a:tbl>
          </a:graphicData>
        </a:graphic>
      </p:graphicFrame>
      <p:graphicFrame>
        <p:nvGraphicFramePr>
          <p:cNvPr id="3" name="表 2">
            <a:extLst>
              <a:ext uri="{FF2B5EF4-FFF2-40B4-BE49-F238E27FC236}">
                <a16:creationId xmlns:a16="http://schemas.microsoft.com/office/drawing/2014/main" id="{7A49AE9D-3A21-47E0-A61F-4EF277BB75EE}"/>
              </a:ext>
            </a:extLst>
          </p:cNvPr>
          <p:cNvGraphicFramePr>
            <a:graphicFrameLocks noGrp="1"/>
          </p:cNvGraphicFramePr>
          <p:nvPr>
            <p:extLst>
              <p:ext uri="{D42A27DB-BD31-4B8C-83A1-F6EECF244321}">
                <p14:modId xmlns:p14="http://schemas.microsoft.com/office/powerpoint/2010/main" val="1732482858"/>
              </p:ext>
            </p:extLst>
          </p:nvPr>
        </p:nvGraphicFramePr>
        <p:xfrm>
          <a:off x="6096000" y="537599"/>
          <a:ext cx="5499652" cy="3188028"/>
        </p:xfrm>
        <a:graphic>
          <a:graphicData uri="http://schemas.openxmlformats.org/drawingml/2006/table">
            <a:tbl>
              <a:tblPr firstRow="1" bandRow="1">
                <a:tableStyleId>{93296810-A885-4BE3-A3E7-6D5BEEA58F35}</a:tableStyleId>
              </a:tblPr>
              <a:tblGrid>
                <a:gridCol w="569843">
                  <a:extLst>
                    <a:ext uri="{9D8B030D-6E8A-4147-A177-3AD203B41FA5}">
                      <a16:colId xmlns:a16="http://schemas.microsoft.com/office/drawing/2014/main" val="781622398"/>
                    </a:ext>
                  </a:extLst>
                </a:gridCol>
                <a:gridCol w="4929809">
                  <a:extLst>
                    <a:ext uri="{9D8B030D-6E8A-4147-A177-3AD203B41FA5}">
                      <a16:colId xmlns:a16="http://schemas.microsoft.com/office/drawing/2014/main" val="1196146404"/>
                    </a:ext>
                  </a:extLst>
                </a:gridCol>
              </a:tblGrid>
              <a:tr h="424658">
                <a:tc gridSpan="2">
                  <a:txBody>
                    <a:bodyPr/>
                    <a:lstStyle/>
                    <a:p>
                      <a:r>
                        <a:rPr kumimoji="1" lang="ja-JP" altLang="en-US" dirty="0"/>
                        <a:t>心理的虐待のサイン</a:t>
                      </a:r>
                    </a:p>
                  </a:txBody>
                  <a:tcPr/>
                </a:tc>
                <a:tc hMerge="1">
                  <a:txBody>
                    <a:bodyPr/>
                    <a:lstStyle/>
                    <a:p>
                      <a:endParaRPr kumimoji="1" lang="ja-JP" altLang="en-US" dirty="0"/>
                    </a:p>
                  </a:txBody>
                  <a:tcPr/>
                </a:tc>
                <a:extLst>
                  <a:ext uri="{0D108BD9-81ED-4DB2-BD59-A6C34878D82A}">
                    <a16:rowId xmlns:a16="http://schemas.microsoft.com/office/drawing/2014/main" val="1552219769"/>
                  </a:ext>
                </a:extLst>
              </a:tr>
              <a:tr h="424658">
                <a:tc>
                  <a:txBody>
                    <a:bodyPr/>
                    <a:lstStyle/>
                    <a:p>
                      <a:endParaRPr kumimoji="1" lang="ja-JP" altLang="en-US"/>
                    </a:p>
                  </a:txBody>
                  <a:tcPr/>
                </a:tc>
                <a:tc>
                  <a:txBody>
                    <a:bodyPr/>
                    <a:lstStyle/>
                    <a:p>
                      <a:r>
                        <a:rPr kumimoji="1" lang="ja-JP" altLang="en-US" dirty="0"/>
                        <a:t>強い無力感や抑うつ、あきらめの態度が見られる</a:t>
                      </a:r>
                    </a:p>
                  </a:txBody>
                  <a:tcPr/>
                </a:tc>
                <a:extLst>
                  <a:ext uri="{0D108BD9-81ED-4DB2-BD59-A6C34878D82A}">
                    <a16:rowId xmlns:a16="http://schemas.microsoft.com/office/drawing/2014/main" val="685790524"/>
                  </a:ext>
                </a:extLst>
              </a:tr>
              <a:tr h="424658">
                <a:tc>
                  <a:txBody>
                    <a:bodyPr/>
                    <a:lstStyle/>
                    <a:p>
                      <a:endParaRPr kumimoji="1" lang="ja-JP" altLang="en-US"/>
                    </a:p>
                  </a:txBody>
                  <a:tcPr/>
                </a:tc>
                <a:tc>
                  <a:txBody>
                    <a:bodyPr/>
                    <a:lstStyle/>
                    <a:p>
                      <a:r>
                        <a:rPr kumimoji="1" lang="ja-JP" altLang="en-US" dirty="0"/>
                        <a:t>泣く、わめく、おびえるなどの症状がある</a:t>
                      </a:r>
                    </a:p>
                  </a:txBody>
                  <a:tcPr/>
                </a:tc>
                <a:extLst>
                  <a:ext uri="{0D108BD9-81ED-4DB2-BD59-A6C34878D82A}">
                    <a16:rowId xmlns:a16="http://schemas.microsoft.com/office/drawing/2014/main" val="2480983869"/>
                  </a:ext>
                </a:extLst>
              </a:tr>
              <a:tr h="424658">
                <a:tc>
                  <a:txBody>
                    <a:bodyPr/>
                    <a:lstStyle/>
                    <a:p>
                      <a:endParaRPr kumimoji="1" lang="ja-JP" altLang="en-US"/>
                    </a:p>
                  </a:txBody>
                  <a:tcPr/>
                </a:tc>
                <a:tc>
                  <a:txBody>
                    <a:bodyPr/>
                    <a:lstStyle/>
                    <a:p>
                      <a:r>
                        <a:rPr kumimoji="1" lang="ja-JP" altLang="en-US" dirty="0"/>
                        <a:t>落ち着きがない、多弁になる</a:t>
                      </a:r>
                    </a:p>
                  </a:txBody>
                  <a:tcPr/>
                </a:tc>
                <a:extLst>
                  <a:ext uri="{0D108BD9-81ED-4DB2-BD59-A6C34878D82A}">
                    <a16:rowId xmlns:a16="http://schemas.microsoft.com/office/drawing/2014/main" val="3736093116"/>
                  </a:ext>
                </a:extLst>
              </a:tr>
              <a:tr h="424658">
                <a:tc>
                  <a:txBody>
                    <a:bodyPr/>
                    <a:lstStyle/>
                    <a:p>
                      <a:endParaRPr kumimoji="1" lang="ja-JP" altLang="en-US" dirty="0"/>
                    </a:p>
                  </a:txBody>
                  <a:tcPr/>
                </a:tc>
                <a:tc>
                  <a:txBody>
                    <a:bodyPr/>
                    <a:lstStyle/>
                    <a:p>
                      <a:r>
                        <a:rPr kumimoji="1" lang="ja-JP" altLang="en-US" dirty="0"/>
                        <a:t>自傷行為がみられる</a:t>
                      </a:r>
                      <a:endParaRPr kumimoji="1" lang="en-US" altLang="ja-JP" dirty="0"/>
                    </a:p>
                  </a:txBody>
                  <a:tcPr/>
                </a:tc>
                <a:extLst>
                  <a:ext uri="{0D108BD9-81ED-4DB2-BD59-A6C34878D82A}">
                    <a16:rowId xmlns:a16="http://schemas.microsoft.com/office/drawing/2014/main" val="2667137279"/>
                  </a:ext>
                </a:extLst>
              </a:tr>
              <a:tr h="424658">
                <a:tc>
                  <a:txBody>
                    <a:bodyPr/>
                    <a:lstStyle/>
                    <a:p>
                      <a:endParaRPr kumimoji="1" lang="ja-JP" altLang="en-US"/>
                    </a:p>
                  </a:txBody>
                  <a:tcPr/>
                </a:tc>
                <a:tc>
                  <a:txBody>
                    <a:bodyPr/>
                    <a:lstStyle/>
                    <a:p>
                      <a:r>
                        <a:rPr kumimoji="1" lang="ja-JP" altLang="en-US" dirty="0"/>
                        <a:t>睡眠障害（不眠、過眠、悪夢）がある</a:t>
                      </a:r>
                      <a:endParaRPr kumimoji="1" lang="en-US" altLang="ja-JP" dirty="0"/>
                    </a:p>
                  </a:txBody>
                  <a:tcPr/>
                </a:tc>
                <a:extLst>
                  <a:ext uri="{0D108BD9-81ED-4DB2-BD59-A6C34878D82A}">
                    <a16:rowId xmlns:a16="http://schemas.microsoft.com/office/drawing/2014/main" val="418976848"/>
                  </a:ext>
                </a:extLst>
              </a:tr>
              <a:tr h="424658">
                <a:tc>
                  <a:txBody>
                    <a:bodyPr/>
                    <a:lstStyle/>
                    <a:p>
                      <a:endParaRPr kumimoji="1" lang="ja-JP" altLang="en-US" dirty="0"/>
                    </a:p>
                  </a:txBody>
                  <a:tcPr/>
                </a:tc>
                <a:tc>
                  <a:txBody>
                    <a:bodyPr/>
                    <a:lstStyle/>
                    <a:p>
                      <a:r>
                        <a:rPr kumimoji="1" lang="ja-JP" altLang="en-US" dirty="0"/>
                        <a:t>食欲不振、過食、拒食がある（体重の増減）</a:t>
                      </a:r>
                      <a:endParaRPr kumimoji="1" lang="en-US" altLang="ja-JP" dirty="0"/>
                    </a:p>
                  </a:txBody>
                  <a:tcPr/>
                </a:tc>
                <a:extLst>
                  <a:ext uri="{0D108BD9-81ED-4DB2-BD59-A6C34878D82A}">
                    <a16:rowId xmlns:a16="http://schemas.microsoft.com/office/drawing/2014/main" val="3876002649"/>
                  </a:ext>
                </a:extLst>
              </a:tr>
            </a:tbl>
          </a:graphicData>
        </a:graphic>
      </p:graphicFrame>
      <p:graphicFrame>
        <p:nvGraphicFramePr>
          <p:cNvPr id="4" name="表 3">
            <a:extLst>
              <a:ext uri="{FF2B5EF4-FFF2-40B4-BE49-F238E27FC236}">
                <a16:creationId xmlns:a16="http://schemas.microsoft.com/office/drawing/2014/main" id="{58A078E1-BE4A-46D2-B92B-752756F1F5EC}"/>
              </a:ext>
            </a:extLst>
          </p:cNvPr>
          <p:cNvGraphicFramePr>
            <a:graphicFrameLocks noGrp="1"/>
          </p:cNvGraphicFramePr>
          <p:nvPr>
            <p:extLst>
              <p:ext uri="{D42A27DB-BD31-4B8C-83A1-F6EECF244321}">
                <p14:modId xmlns:p14="http://schemas.microsoft.com/office/powerpoint/2010/main" val="3754826540"/>
              </p:ext>
            </p:extLst>
          </p:nvPr>
        </p:nvGraphicFramePr>
        <p:xfrm>
          <a:off x="861389" y="3846736"/>
          <a:ext cx="4929809" cy="2834640"/>
        </p:xfrm>
        <a:graphic>
          <a:graphicData uri="http://schemas.openxmlformats.org/drawingml/2006/table">
            <a:tbl>
              <a:tblPr firstRow="1" bandRow="1">
                <a:tableStyleId>{93296810-A885-4BE3-A3E7-6D5BEEA58F35}</a:tableStyleId>
              </a:tblPr>
              <a:tblGrid>
                <a:gridCol w="424070">
                  <a:extLst>
                    <a:ext uri="{9D8B030D-6E8A-4147-A177-3AD203B41FA5}">
                      <a16:colId xmlns:a16="http://schemas.microsoft.com/office/drawing/2014/main" val="967121402"/>
                    </a:ext>
                  </a:extLst>
                </a:gridCol>
                <a:gridCol w="4505739">
                  <a:extLst>
                    <a:ext uri="{9D8B030D-6E8A-4147-A177-3AD203B41FA5}">
                      <a16:colId xmlns:a16="http://schemas.microsoft.com/office/drawing/2014/main" val="2452601167"/>
                    </a:ext>
                  </a:extLst>
                </a:gridCol>
              </a:tblGrid>
              <a:tr h="345348">
                <a:tc gridSpan="2">
                  <a:txBody>
                    <a:bodyPr/>
                    <a:lstStyle/>
                    <a:p>
                      <a:r>
                        <a:rPr kumimoji="1" lang="ja-JP" altLang="en-US" dirty="0"/>
                        <a:t>世話の放棄・放任のサイン</a:t>
                      </a:r>
                    </a:p>
                  </a:txBody>
                  <a:tcPr/>
                </a:tc>
                <a:tc hMerge="1">
                  <a:txBody>
                    <a:bodyPr/>
                    <a:lstStyle/>
                    <a:p>
                      <a:endParaRPr kumimoji="1" lang="ja-JP" altLang="en-US" dirty="0"/>
                    </a:p>
                  </a:txBody>
                  <a:tcPr/>
                </a:tc>
                <a:extLst>
                  <a:ext uri="{0D108BD9-81ED-4DB2-BD59-A6C34878D82A}">
                    <a16:rowId xmlns:a16="http://schemas.microsoft.com/office/drawing/2014/main" val="2908591743"/>
                  </a:ext>
                </a:extLst>
              </a:tr>
              <a:tr h="345348">
                <a:tc>
                  <a:txBody>
                    <a:bodyPr/>
                    <a:lstStyle/>
                    <a:p>
                      <a:endParaRPr kumimoji="1" lang="ja-JP" altLang="en-US"/>
                    </a:p>
                  </a:txBody>
                  <a:tcPr/>
                </a:tc>
                <a:tc>
                  <a:txBody>
                    <a:bodyPr/>
                    <a:lstStyle/>
                    <a:p>
                      <a:r>
                        <a:rPr kumimoji="1" lang="ja-JP" altLang="en-US" dirty="0"/>
                        <a:t>部屋、住居が極めて不衛生、異臭がする</a:t>
                      </a:r>
                    </a:p>
                  </a:txBody>
                  <a:tcPr/>
                </a:tc>
                <a:extLst>
                  <a:ext uri="{0D108BD9-81ED-4DB2-BD59-A6C34878D82A}">
                    <a16:rowId xmlns:a16="http://schemas.microsoft.com/office/drawing/2014/main" val="2684246899"/>
                  </a:ext>
                </a:extLst>
              </a:tr>
              <a:tr h="345348">
                <a:tc>
                  <a:txBody>
                    <a:bodyPr/>
                    <a:lstStyle/>
                    <a:p>
                      <a:endParaRPr kumimoji="1" lang="ja-JP" altLang="en-US"/>
                    </a:p>
                  </a:txBody>
                  <a:tcPr/>
                </a:tc>
                <a:tc>
                  <a:txBody>
                    <a:bodyPr/>
                    <a:lstStyle/>
                    <a:p>
                      <a:r>
                        <a:rPr kumimoji="1" lang="ja-JP" altLang="en-US" dirty="0"/>
                        <a:t>髪やヒゲ、爪が伸びたまま汚れている</a:t>
                      </a:r>
                      <a:endParaRPr kumimoji="1" lang="en-US" altLang="ja-JP" dirty="0"/>
                    </a:p>
                  </a:txBody>
                  <a:tcPr/>
                </a:tc>
                <a:extLst>
                  <a:ext uri="{0D108BD9-81ED-4DB2-BD59-A6C34878D82A}">
                    <a16:rowId xmlns:a16="http://schemas.microsoft.com/office/drawing/2014/main" val="889205959"/>
                  </a:ext>
                </a:extLst>
              </a:tr>
              <a:tr h="319655">
                <a:tc>
                  <a:txBody>
                    <a:bodyPr/>
                    <a:lstStyle/>
                    <a:p>
                      <a:endParaRPr kumimoji="1" lang="ja-JP" altLang="en-US"/>
                    </a:p>
                  </a:txBody>
                  <a:tcPr/>
                </a:tc>
                <a:tc>
                  <a:txBody>
                    <a:bodyPr/>
                    <a:lstStyle/>
                    <a:p>
                      <a:r>
                        <a:rPr kumimoji="1" lang="ja-JP" altLang="en-US" dirty="0"/>
                        <a:t>下着や衣類が濡れている、汚れたままになっている</a:t>
                      </a:r>
                    </a:p>
                  </a:txBody>
                  <a:tcPr/>
                </a:tc>
                <a:extLst>
                  <a:ext uri="{0D108BD9-81ED-4DB2-BD59-A6C34878D82A}">
                    <a16:rowId xmlns:a16="http://schemas.microsoft.com/office/drawing/2014/main" val="1697877058"/>
                  </a:ext>
                </a:extLst>
              </a:tr>
              <a:tr h="345348">
                <a:tc>
                  <a:txBody>
                    <a:bodyPr/>
                    <a:lstStyle/>
                    <a:p>
                      <a:endParaRPr kumimoji="1" lang="ja-JP" altLang="en-US"/>
                    </a:p>
                  </a:txBody>
                  <a:tcPr/>
                </a:tc>
                <a:tc>
                  <a:txBody>
                    <a:bodyPr/>
                    <a:lstStyle/>
                    <a:p>
                      <a:r>
                        <a:rPr kumimoji="1" lang="ja-JP" altLang="en-US" dirty="0"/>
                        <a:t>床ずれができている</a:t>
                      </a:r>
                    </a:p>
                  </a:txBody>
                  <a:tcPr/>
                </a:tc>
                <a:extLst>
                  <a:ext uri="{0D108BD9-81ED-4DB2-BD59-A6C34878D82A}">
                    <a16:rowId xmlns:a16="http://schemas.microsoft.com/office/drawing/2014/main" val="2766870634"/>
                  </a:ext>
                </a:extLst>
              </a:tr>
              <a:tr h="345348">
                <a:tc>
                  <a:txBody>
                    <a:bodyPr/>
                    <a:lstStyle/>
                    <a:p>
                      <a:endParaRPr kumimoji="1" lang="ja-JP" altLang="en-US"/>
                    </a:p>
                  </a:txBody>
                  <a:tcPr/>
                </a:tc>
                <a:tc>
                  <a:txBody>
                    <a:bodyPr/>
                    <a:lstStyle/>
                    <a:p>
                      <a:r>
                        <a:rPr kumimoji="1" lang="ja-JP" altLang="en-US" dirty="0"/>
                        <a:t>空腹を訴える、食材や食事の準備がない</a:t>
                      </a:r>
                    </a:p>
                  </a:txBody>
                  <a:tcPr/>
                </a:tc>
                <a:extLst>
                  <a:ext uri="{0D108BD9-81ED-4DB2-BD59-A6C34878D82A}">
                    <a16:rowId xmlns:a16="http://schemas.microsoft.com/office/drawing/2014/main" val="1443847490"/>
                  </a:ext>
                </a:extLst>
              </a:tr>
              <a:tr h="345348">
                <a:tc>
                  <a:txBody>
                    <a:bodyPr/>
                    <a:lstStyle/>
                    <a:p>
                      <a:endParaRPr kumimoji="1" lang="ja-JP" altLang="en-US"/>
                    </a:p>
                  </a:txBody>
                  <a:tcPr/>
                </a:tc>
                <a:tc>
                  <a:txBody>
                    <a:bodyPr/>
                    <a:lstStyle/>
                    <a:p>
                      <a:r>
                        <a:rPr kumimoji="1" lang="ja-JP" altLang="en-US" dirty="0"/>
                        <a:t>家族が医療や介護サービスに拒否がある</a:t>
                      </a:r>
                    </a:p>
                  </a:txBody>
                  <a:tcPr/>
                </a:tc>
                <a:extLst>
                  <a:ext uri="{0D108BD9-81ED-4DB2-BD59-A6C34878D82A}">
                    <a16:rowId xmlns:a16="http://schemas.microsoft.com/office/drawing/2014/main" val="506196450"/>
                  </a:ext>
                </a:extLst>
              </a:tr>
            </a:tbl>
          </a:graphicData>
        </a:graphic>
      </p:graphicFrame>
      <p:graphicFrame>
        <p:nvGraphicFramePr>
          <p:cNvPr id="5" name="表 4">
            <a:extLst>
              <a:ext uri="{FF2B5EF4-FFF2-40B4-BE49-F238E27FC236}">
                <a16:creationId xmlns:a16="http://schemas.microsoft.com/office/drawing/2014/main" id="{4BE06845-CD6A-4A09-9D89-83B08CB92D1A}"/>
              </a:ext>
            </a:extLst>
          </p:cNvPr>
          <p:cNvGraphicFramePr>
            <a:graphicFrameLocks noGrp="1"/>
          </p:cNvGraphicFramePr>
          <p:nvPr>
            <p:extLst>
              <p:ext uri="{D42A27DB-BD31-4B8C-83A1-F6EECF244321}">
                <p14:modId xmlns:p14="http://schemas.microsoft.com/office/powerpoint/2010/main" val="868039811"/>
              </p:ext>
            </p:extLst>
          </p:nvPr>
        </p:nvGraphicFramePr>
        <p:xfrm>
          <a:off x="6096000" y="3846736"/>
          <a:ext cx="5499652" cy="2743200"/>
        </p:xfrm>
        <a:graphic>
          <a:graphicData uri="http://schemas.openxmlformats.org/drawingml/2006/table">
            <a:tbl>
              <a:tblPr firstRow="1" bandRow="1">
                <a:tableStyleId>{93296810-A885-4BE3-A3E7-6D5BEEA58F35}</a:tableStyleId>
              </a:tblPr>
              <a:tblGrid>
                <a:gridCol w="543339">
                  <a:extLst>
                    <a:ext uri="{9D8B030D-6E8A-4147-A177-3AD203B41FA5}">
                      <a16:colId xmlns:a16="http://schemas.microsoft.com/office/drawing/2014/main" val="2360465323"/>
                    </a:ext>
                  </a:extLst>
                </a:gridCol>
                <a:gridCol w="4956313">
                  <a:extLst>
                    <a:ext uri="{9D8B030D-6E8A-4147-A177-3AD203B41FA5}">
                      <a16:colId xmlns:a16="http://schemas.microsoft.com/office/drawing/2014/main" val="3583580144"/>
                    </a:ext>
                  </a:extLst>
                </a:gridCol>
              </a:tblGrid>
              <a:tr h="267602">
                <a:tc gridSpan="2">
                  <a:txBody>
                    <a:bodyPr/>
                    <a:lstStyle/>
                    <a:p>
                      <a:r>
                        <a:rPr kumimoji="1" lang="ja-JP" altLang="en-US" dirty="0"/>
                        <a:t>経済的虐待のサイン</a:t>
                      </a:r>
                    </a:p>
                  </a:txBody>
                  <a:tcPr/>
                </a:tc>
                <a:tc hMerge="1">
                  <a:txBody>
                    <a:bodyPr/>
                    <a:lstStyle/>
                    <a:p>
                      <a:endParaRPr kumimoji="1" lang="ja-JP" altLang="en-US" dirty="0"/>
                    </a:p>
                  </a:txBody>
                  <a:tcPr/>
                </a:tc>
                <a:extLst>
                  <a:ext uri="{0D108BD9-81ED-4DB2-BD59-A6C34878D82A}">
                    <a16:rowId xmlns:a16="http://schemas.microsoft.com/office/drawing/2014/main" val="2264906509"/>
                  </a:ext>
                </a:extLst>
              </a:tr>
              <a:tr h="267602">
                <a:tc>
                  <a:txBody>
                    <a:bodyPr/>
                    <a:lstStyle/>
                    <a:p>
                      <a:endParaRPr kumimoji="1" lang="ja-JP" altLang="en-US"/>
                    </a:p>
                  </a:txBody>
                  <a:tcPr/>
                </a:tc>
                <a:tc>
                  <a:txBody>
                    <a:bodyPr/>
                    <a:lstStyle/>
                    <a:p>
                      <a:r>
                        <a:rPr kumimoji="1" lang="ja-JP" altLang="en-US" dirty="0"/>
                        <a:t>年金や預貯金を取り上げられたと訴える</a:t>
                      </a:r>
                    </a:p>
                  </a:txBody>
                  <a:tcPr/>
                </a:tc>
                <a:extLst>
                  <a:ext uri="{0D108BD9-81ED-4DB2-BD59-A6C34878D82A}">
                    <a16:rowId xmlns:a16="http://schemas.microsoft.com/office/drawing/2014/main" val="1452531435"/>
                  </a:ext>
                </a:extLst>
              </a:tr>
              <a:tr h="267602">
                <a:tc>
                  <a:txBody>
                    <a:bodyPr/>
                    <a:lstStyle/>
                    <a:p>
                      <a:endParaRPr kumimoji="1" lang="ja-JP" altLang="en-US"/>
                    </a:p>
                  </a:txBody>
                  <a:tcPr/>
                </a:tc>
                <a:tc>
                  <a:txBody>
                    <a:bodyPr/>
                    <a:lstStyle/>
                    <a:p>
                      <a:r>
                        <a:rPr kumimoji="1" lang="ja-JP" altLang="en-US" dirty="0"/>
                        <a:t>経済的に困っていないがサービス利用料や生活費の支払いをしていない</a:t>
                      </a:r>
                    </a:p>
                  </a:txBody>
                  <a:tcPr/>
                </a:tc>
                <a:extLst>
                  <a:ext uri="{0D108BD9-81ED-4DB2-BD59-A6C34878D82A}">
                    <a16:rowId xmlns:a16="http://schemas.microsoft.com/office/drawing/2014/main" val="2801182249"/>
                  </a:ext>
                </a:extLst>
              </a:tr>
              <a:tr h="267602">
                <a:tc>
                  <a:txBody>
                    <a:bodyPr/>
                    <a:lstStyle/>
                    <a:p>
                      <a:endParaRPr kumimoji="1" lang="ja-JP" altLang="en-US"/>
                    </a:p>
                  </a:txBody>
                  <a:tcPr/>
                </a:tc>
                <a:tc>
                  <a:txBody>
                    <a:bodyPr/>
                    <a:lstStyle/>
                    <a:p>
                      <a:r>
                        <a:rPr kumimoji="1" lang="ja-JP" altLang="en-US" dirty="0"/>
                        <a:t>衣食住にお金がかけられていない</a:t>
                      </a:r>
                    </a:p>
                  </a:txBody>
                  <a:tcPr/>
                </a:tc>
                <a:extLst>
                  <a:ext uri="{0D108BD9-81ED-4DB2-BD59-A6C34878D82A}">
                    <a16:rowId xmlns:a16="http://schemas.microsoft.com/office/drawing/2014/main" val="2048704382"/>
                  </a:ext>
                </a:extLst>
              </a:tr>
              <a:tr h="416396">
                <a:tc>
                  <a:txBody>
                    <a:bodyPr/>
                    <a:lstStyle/>
                    <a:p>
                      <a:endParaRPr kumimoji="1" lang="ja-JP" altLang="en-US"/>
                    </a:p>
                  </a:txBody>
                  <a:tcPr/>
                </a:tc>
                <a:tc>
                  <a:txBody>
                    <a:bodyPr/>
                    <a:lstStyle/>
                    <a:p>
                      <a:r>
                        <a:rPr kumimoji="1" lang="ja-JP" altLang="en-US" dirty="0"/>
                        <a:t>必要な医療や介護サービスを家族が受けさせない</a:t>
                      </a:r>
                    </a:p>
                  </a:txBody>
                  <a:tcPr/>
                </a:tc>
                <a:extLst>
                  <a:ext uri="{0D108BD9-81ED-4DB2-BD59-A6C34878D82A}">
                    <a16:rowId xmlns:a16="http://schemas.microsoft.com/office/drawing/2014/main" val="3289245433"/>
                  </a:ext>
                </a:extLst>
              </a:tr>
              <a:tr h="267602">
                <a:tc>
                  <a:txBody>
                    <a:bodyPr/>
                    <a:lstStyle/>
                    <a:p>
                      <a:endParaRPr kumimoji="1" lang="ja-JP" altLang="en-US"/>
                    </a:p>
                  </a:txBody>
                  <a:tcPr/>
                </a:tc>
                <a:tc>
                  <a:txBody>
                    <a:bodyPr/>
                    <a:lstStyle/>
                    <a:p>
                      <a:r>
                        <a:rPr kumimoji="1" lang="ja-JP" altLang="en-US" dirty="0"/>
                        <a:t>本人が使える現金がないと訴える</a:t>
                      </a:r>
                    </a:p>
                  </a:txBody>
                  <a:tcPr/>
                </a:tc>
                <a:extLst>
                  <a:ext uri="{0D108BD9-81ED-4DB2-BD59-A6C34878D82A}">
                    <a16:rowId xmlns:a16="http://schemas.microsoft.com/office/drawing/2014/main" val="3064539785"/>
                  </a:ext>
                </a:extLst>
              </a:tr>
            </a:tbl>
          </a:graphicData>
        </a:graphic>
      </p:graphicFrame>
      <p:sp>
        <p:nvSpPr>
          <p:cNvPr id="8" name="テキスト ボックス 7">
            <a:extLst>
              <a:ext uri="{FF2B5EF4-FFF2-40B4-BE49-F238E27FC236}">
                <a16:creationId xmlns:a16="http://schemas.microsoft.com/office/drawing/2014/main" id="{4A3A1F97-17E7-4924-A14A-A1D86183C4AF}"/>
              </a:ext>
            </a:extLst>
          </p:cNvPr>
          <p:cNvSpPr txBox="1"/>
          <p:nvPr/>
        </p:nvSpPr>
        <p:spPr>
          <a:xfrm>
            <a:off x="861389" y="82922"/>
            <a:ext cx="4929809" cy="400110"/>
          </a:xfrm>
          <a:prstGeom prst="rect">
            <a:avLst/>
          </a:prstGeom>
          <a:noFill/>
          <a:ln>
            <a:noFill/>
          </a:ln>
        </p:spPr>
        <p:txBody>
          <a:bodyPr wrap="square" rtlCol="0">
            <a:spAutoFit/>
          </a:bodyPr>
          <a:lstStyle/>
          <a:p>
            <a:r>
              <a:rPr kumimoji="1" lang="ja-JP" altLang="en-US" sz="2000" dirty="0"/>
              <a:t>（資料</a:t>
            </a:r>
            <a:r>
              <a:rPr kumimoji="1" lang="en-US" altLang="ja-JP" sz="2000" dirty="0"/>
              <a:t>1</a:t>
            </a:r>
            <a:r>
              <a:rPr kumimoji="1" lang="ja-JP" altLang="en-US" sz="2000" dirty="0"/>
              <a:t>）高齢者虐待の兆候を示すサイン</a:t>
            </a:r>
          </a:p>
        </p:txBody>
      </p:sp>
    </p:spTree>
    <p:extLst>
      <p:ext uri="{BB962C8B-B14F-4D97-AF65-F5344CB8AC3E}">
        <p14:creationId xmlns:p14="http://schemas.microsoft.com/office/powerpoint/2010/main" val="3838684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EFA9D864-8F43-4320-BBA6-27891B46D11F}"/>
              </a:ext>
            </a:extLst>
          </p:cNvPr>
          <p:cNvGraphicFramePr>
            <a:graphicFrameLocks noGrp="1"/>
          </p:cNvGraphicFramePr>
          <p:nvPr>
            <p:extLst>
              <p:ext uri="{D42A27DB-BD31-4B8C-83A1-F6EECF244321}">
                <p14:modId xmlns:p14="http://schemas.microsoft.com/office/powerpoint/2010/main" val="3075532955"/>
              </p:ext>
            </p:extLst>
          </p:nvPr>
        </p:nvGraphicFramePr>
        <p:xfrm>
          <a:off x="905565" y="647220"/>
          <a:ext cx="5190435" cy="3108960"/>
        </p:xfrm>
        <a:graphic>
          <a:graphicData uri="http://schemas.openxmlformats.org/drawingml/2006/table">
            <a:tbl>
              <a:tblPr firstRow="1" bandRow="1">
                <a:tableStyleId>{93296810-A885-4BE3-A3E7-6D5BEEA58F35}</a:tableStyleId>
              </a:tblPr>
              <a:tblGrid>
                <a:gridCol w="631687">
                  <a:extLst>
                    <a:ext uri="{9D8B030D-6E8A-4147-A177-3AD203B41FA5}">
                      <a16:colId xmlns:a16="http://schemas.microsoft.com/office/drawing/2014/main" val="1489832938"/>
                    </a:ext>
                  </a:extLst>
                </a:gridCol>
                <a:gridCol w="4558748">
                  <a:extLst>
                    <a:ext uri="{9D8B030D-6E8A-4147-A177-3AD203B41FA5}">
                      <a16:colId xmlns:a16="http://schemas.microsoft.com/office/drawing/2014/main" val="3572934193"/>
                    </a:ext>
                  </a:extLst>
                </a:gridCol>
              </a:tblGrid>
              <a:tr h="365226">
                <a:tc gridSpan="2">
                  <a:txBody>
                    <a:bodyPr/>
                    <a:lstStyle/>
                    <a:p>
                      <a:r>
                        <a:rPr kumimoji="1" lang="ja-JP" altLang="en-US" dirty="0"/>
                        <a:t>セルフネグレクト（自己放任）のサイン</a:t>
                      </a:r>
                    </a:p>
                  </a:txBody>
                  <a:tcPr/>
                </a:tc>
                <a:tc hMerge="1">
                  <a:txBody>
                    <a:bodyPr/>
                    <a:lstStyle/>
                    <a:p>
                      <a:endParaRPr kumimoji="1" lang="ja-JP" altLang="en-US" dirty="0"/>
                    </a:p>
                  </a:txBody>
                  <a:tcPr/>
                </a:tc>
                <a:extLst>
                  <a:ext uri="{0D108BD9-81ED-4DB2-BD59-A6C34878D82A}">
                    <a16:rowId xmlns:a16="http://schemas.microsoft.com/office/drawing/2014/main" val="474409301"/>
                  </a:ext>
                </a:extLst>
              </a:tr>
              <a:tr h="365226">
                <a:tc>
                  <a:txBody>
                    <a:bodyPr/>
                    <a:lstStyle/>
                    <a:p>
                      <a:endParaRPr kumimoji="1" lang="ja-JP" altLang="en-US"/>
                    </a:p>
                  </a:txBody>
                  <a:tcPr/>
                </a:tc>
                <a:tc>
                  <a:txBody>
                    <a:bodyPr/>
                    <a:lstStyle/>
                    <a:p>
                      <a:r>
                        <a:rPr kumimoji="1" lang="ja-JP" altLang="en-US" dirty="0"/>
                        <a:t>昼間でも雨戸やカーテンが閉まっている</a:t>
                      </a:r>
                    </a:p>
                  </a:txBody>
                  <a:tcPr/>
                </a:tc>
                <a:extLst>
                  <a:ext uri="{0D108BD9-81ED-4DB2-BD59-A6C34878D82A}">
                    <a16:rowId xmlns:a16="http://schemas.microsoft.com/office/drawing/2014/main" val="1795418666"/>
                  </a:ext>
                </a:extLst>
              </a:tr>
              <a:tr h="365226">
                <a:tc>
                  <a:txBody>
                    <a:bodyPr/>
                    <a:lstStyle/>
                    <a:p>
                      <a:endParaRPr kumimoji="1" lang="ja-JP" altLang="en-US"/>
                    </a:p>
                  </a:txBody>
                  <a:tcPr/>
                </a:tc>
                <a:tc>
                  <a:txBody>
                    <a:bodyPr/>
                    <a:lstStyle/>
                    <a:p>
                      <a:r>
                        <a:rPr kumimoji="1" lang="ja-JP" altLang="en-US" dirty="0"/>
                        <a:t>電気やガス、水道が止められていたり、家賃の滞納など支払いが滞っている</a:t>
                      </a:r>
                    </a:p>
                  </a:txBody>
                  <a:tcPr/>
                </a:tc>
                <a:extLst>
                  <a:ext uri="{0D108BD9-81ED-4DB2-BD59-A6C34878D82A}">
                    <a16:rowId xmlns:a16="http://schemas.microsoft.com/office/drawing/2014/main" val="2598919246"/>
                  </a:ext>
                </a:extLst>
              </a:tr>
              <a:tr h="365226">
                <a:tc>
                  <a:txBody>
                    <a:bodyPr/>
                    <a:lstStyle/>
                    <a:p>
                      <a:endParaRPr kumimoji="1" lang="ja-JP" altLang="en-US"/>
                    </a:p>
                  </a:txBody>
                  <a:tcPr/>
                </a:tc>
                <a:tc>
                  <a:txBody>
                    <a:bodyPr/>
                    <a:lstStyle/>
                    <a:p>
                      <a:r>
                        <a:rPr kumimoji="1" lang="ja-JP" altLang="en-US" dirty="0"/>
                        <a:t>室内や敷地内にゴミがあふれ、異臭や虫が湧いている</a:t>
                      </a:r>
                    </a:p>
                  </a:txBody>
                  <a:tcPr/>
                </a:tc>
                <a:extLst>
                  <a:ext uri="{0D108BD9-81ED-4DB2-BD59-A6C34878D82A}">
                    <a16:rowId xmlns:a16="http://schemas.microsoft.com/office/drawing/2014/main" val="729841568"/>
                  </a:ext>
                </a:extLst>
              </a:tr>
              <a:tr h="365226">
                <a:tc>
                  <a:txBody>
                    <a:bodyPr/>
                    <a:lstStyle/>
                    <a:p>
                      <a:endParaRPr kumimoji="1" lang="ja-JP" altLang="en-US"/>
                    </a:p>
                  </a:txBody>
                  <a:tcPr/>
                </a:tc>
                <a:tc>
                  <a:txBody>
                    <a:bodyPr/>
                    <a:lstStyle/>
                    <a:p>
                      <a:r>
                        <a:rPr kumimoji="1" lang="ja-JP" altLang="en-US" dirty="0"/>
                        <a:t>身体が汚れたままになっている</a:t>
                      </a:r>
                      <a:endParaRPr kumimoji="1" lang="en-US" altLang="ja-JP" dirty="0"/>
                    </a:p>
                  </a:txBody>
                  <a:tcPr/>
                </a:tc>
                <a:extLst>
                  <a:ext uri="{0D108BD9-81ED-4DB2-BD59-A6C34878D82A}">
                    <a16:rowId xmlns:a16="http://schemas.microsoft.com/office/drawing/2014/main" val="2297951727"/>
                  </a:ext>
                </a:extLst>
              </a:tr>
              <a:tr h="365226">
                <a:tc>
                  <a:txBody>
                    <a:bodyPr/>
                    <a:lstStyle/>
                    <a:p>
                      <a:endParaRPr kumimoji="1" lang="ja-JP" altLang="en-US"/>
                    </a:p>
                  </a:txBody>
                  <a:tcPr/>
                </a:tc>
                <a:tc>
                  <a:txBody>
                    <a:bodyPr/>
                    <a:lstStyle/>
                    <a:p>
                      <a:r>
                        <a:rPr kumimoji="1" lang="ja-JP" altLang="en-US" dirty="0"/>
                        <a:t>適量の食事や決められた薬を飲まない</a:t>
                      </a:r>
                      <a:endParaRPr kumimoji="1" lang="en-US" altLang="ja-JP" dirty="0"/>
                    </a:p>
                  </a:txBody>
                  <a:tcPr/>
                </a:tc>
                <a:extLst>
                  <a:ext uri="{0D108BD9-81ED-4DB2-BD59-A6C34878D82A}">
                    <a16:rowId xmlns:a16="http://schemas.microsoft.com/office/drawing/2014/main" val="218110774"/>
                  </a:ext>
                </a:extLst>
              </a:tr>
              <a:tr h="365226">
                <a:tc>
                  <a:txBody>
                    <a:bodyPr/>
                    <a:lstStyle/>
                    <a:p>
                      <a:endParaRPr kumimoji="1" lang="ja-JP" altLang="en-US"/>
                    </a:p>
                  </a:txBody>
                  <a:tcPr/>
                </a:tc>
                <a:tc>
                  <a:txBody>
                    <a:bodyPr/>
                    <a:lstStyle/>
                    <a:p>
                      <a:r>
                        <a:rPr kumimoji="1" lang="ja-JP" altLang="en-US" dirty="0"/>
                        <a:t>受診やサービス利用に対して拒否が強い</a:t>
                      </a:r>
                      <a:endParaRPr kumimoji="1" lang="en-US" altLang="ja-JP" dirty="0"/>
                    </a:p>
                  </a:txBody>
                  <a:tcPr/>
                </a:tc>
                <a:extLst>
                  <a:ext uri="{0D108BD9-81ED-4DB2-BD59-A6C34878D82A}">
                    <a16:rowId xmlns:a16="http://schemas.microsoft.com/office/drawing/2014/main" val="2984146767"/>
                  </a:ext>
                </a:extLst>
              </a:tr>
            </a:tbl>
          </a:graphicData>
        </a:graphic>
      </p:graphicFrame>
      <p:graphicFrame>
        <p:nvGraphicFramePr>
          <p:cNvPr id="3" name="表 2">
            <a:extLst>
              <a:ext uri="{FF2B5EF4-FFF2-40B4-BE49-F238E27FC236}">
                <a16:creationId xmlns:a16="http://schemas.microsoft.com/office/drawing/2014/main" id="{AE2CED47-C503-4376-A0B2-65A06B522681}"/>
              </a:ext>
            </a:extLst>
          </p:cNvPr>
          <p:cNvGraphicFramePr>
            <a:graphicFrameLocks noGrp="1"/>
          </p:cNvGraphicFramePr>
          <p:nvPr>
            <p:extLst>
              <p:ext uri="{D42A27DB-BD31-4B8C-83A1-F6EECF244321}">
                <p14:modId xmlns:p14="http://schemas.microsoft.com/office/powerpoint/2010/main" val="3593501182"/>
              </p:ext>
            </p:extLst>
          </p:nvPr>
        </p:nvGraphicFramePr>
        <p:xfrm>
          <a:off x="6467060" y="647220"/>
          <a:ext cx="5075583" cy="1737360"/>
        </p:xfrm>
        <a:graphic>
          <a:graphicData uri="http://schemas.openxmlformats.org/drawingml/2006/table">
            <a:tbl>
              <a:tblPr firstRow="1" bandRow="1">
                <a:tableStyleId>{93296810-A885-4BE3-A3E7-6D5BEEA58F35}</a:tableStyleId>
              </a:tblPr>
              <a:tblGrid>
                <a:gridCol w="699033">
                  <a:extLst>
                    <a:ext uri="{9D8B030D-6E8A-4147-A177-3AD203B41FA5}">
                      <a16:colId xmlns:a16="http://schemas.microsoft.com/office/drawing/2014/main" val="1103159434"/>
                    </a:ext>
                  </a:extLst>
                </a:gridCol>
                <a:gridCol w="4376550">
                  <a:extLst>
                    <a:ext uri="{9D8B030D-6E8A-4147-A177-3AD203B41FA5}">
                      <a16:colId xmlns:a16="http://schemas.microsoft.com/office/drawing/2014/main" val="2652015121"/>
                    </a:ext>
                  </a:extLst>
                </a:gridCol>
              </a:tblGrid>
              <a:tr h="361913">
                <a:tc gridSpan="2">
                  <a:txBody>
                    <a:bodyPr/>
                    <a:lstStyle/>
                    <a:p>
                      <a:r>
                        <a:rPr kumimoji="1" lang="ja-JP" altLang="en-US" dirty="0"/>
                        <a:t>性的虐待のサイン</a:t>
                      </a:r>
                    </a:p>
                  </a:txBody>
                  <a:tcPr/>
                </a:tc>
                <a:tc hMerge="1">
                  <a:txBody>
                    <a:bodyPr/>
                    <a:lstStyle/>
                    <a:p>
                      <a:endParaRPr kumimoji="1" lang="ja-JP" altLang="en-US" dirty="0"/>
                    </a:p>
                  </a:txBody>
                  <a:tcPr/>
                </a:tc>
                <a:extLst>
                  <a:ext uri="{0D108BD9-81ED-4DB2-BD59-A6C34878D82A}">
                    <a16:rowId xmlns:a16="http://schemas.microsoft.com/office/drawing/2014/main" val="3814197488"/>
                  </a:ext>
                </a:extLst>
              </a:tr>
              <a:tr h="361913">
                <a:tc>
                  <a:txBody>
                    <a:bodyPr/>
                    <a:lstStyle/>
                    <a:p>
                      <a:endParaRPr kumimoji="1" lang="ja-JP" altLang="en-US"/>
                    </a:p>
                  </a:txBody>
                  <a:tcPr/>
                </a:tc>
                <a:tc>
                  <a:txBody>
                    <a:bodyPr/>
                    <a:lstStyle/>
                    <a:p>
                      <a:r>
                        <a:rPr kumimoji="1" lang="ja-JP" altLang="en-US" dirty="0"/>
                        <a:t>肛門や性器からの出血やキズがみられる</a:t>
                      </a:r>
                    </a:p>
                  </a:txBody>
                  <a:tcPr/>
                </a:tc>
                <a:extLst>
                  <a:ext uri="{0D108BD9-81ED-4DB2-BD59-A6C34878D82A}">
                    <a16:rowId xmlns:a16="http://schemas.microsoft.com/office/drawing/2014/main" val="1152421871"/>
                  </a:ext>
                </a:extLst>
              </a:tr>
              <a:tr h="361913">
                <a:tc>
                  <a:txBody>
                    <a:bodyPr/>
                    <a:lstStyle/>
                    <a:p>
                      <a:endParaRPr kumimoji="1" lang="ja-JP" altLang="en-US"/>
                    </a:p>
                  </a:txBody>
                  <a:tcPr/>
                </a:tc>
                <a:tc>
                  <a:txBody>
                    <a:bodyPr/>
                    <a:lstStyle/>
                    <a:p>
                      <a:r>
                        <a:rPr kumimoji="1" lang="ja-JP" altLang="en-US" dirty="0"/>
                        <a:t>歩行や座位を保つ動作が不自然であったり、困難な時がある</a:t>
                      </a:r>
                    </a:p>
                  </a:txBody>
                  <a:tcPr/>
                </a:tc>
                <a:extLst>
                  <a:ext uri="{0D108BD9-81ED-4DB2-BD59-A6C34878D82A}">
                    <a16:rowId xmlns:a16="http://schemas.microsoft.com/office/drawing/2014/main" val="261319214"/>
                  </a:ext>
                </a:extLst>
              </a:tr>
              <a:tr h="361913">
                <a:tc>
                  <a:txBody>
                    <a:bodyPr/>
                    <a:lstStyle/>
                    <a:p>
                      <a:endParaRPr kumimoji="1" lang="ja-JP" altLang="en-US"/>
                    </a:p>
                  </a:txBody>
                  <a:tcPr/>
                </a:tc>
                <a:tc>
                  <a:txBody>
                    <a:bodyPr/>
                    <a:lstStyle/>
                    <a:p>
                      <a:r>
                        <a:rPr kumimoji="1" lang="ja-JP" altLang="en-US" dirty="0"/>
                        <a:t>入浴やトイレの介助を理由なく拒否する</a:t>
                      </a:r>
                    </a:p>
                  </a:txBody>
                  <a:tcPr/>
                </a:tc>
                <a:extLst>
                  <a:ext uri="{0D108BD9-81ED-4DB2-BD59-A6C34878D82A}">
                    <a16:rowId xmlns:a16="http://schemas.microsoft.com/office/drawing/2014/main" val="1881752573"/>
                  </a:ext>
                </a:extLst>
              </a:tr>
            </a:tbl>
          </a:graphicData>
        </a:graphic>
      </p:graphicFrame>
      <p:graphicFrame>
        <p:nvGraphicFramePr>
          <p:cNvPr id="4" name="表 3">
            <a:extLst>
              <a:ext uri="{FF2B5EF4-FFF2-40B4-BE49-F238E27FC236}">
                <a16:creationId xmlns:a16="http://schemas.microsoft.com/office/drawing/2014/main" id="{6750490F-C291-46C8-8896-69B4F81F8420}"/>
              </a:ext>
            </a:extLst>
          </p:cNvPr>
          <p:cNvGraphicFramePr>
            <a:graphicFrameLocks noGrp="1"/>
          </p:cNvGraphicFramePr>
          <p:nvPr>
            <p:extLst>
              <p:ext uri="{D42A27DB-BD31-4B8C-83A1-F6EECF244321}">
                <p14:modId xmlns:p14="http://schemas.microsoft.com/office/powerpoint/2010/main" val="3021825722"/>
              </p:ext>
            </p:extLst>
          </p:nvPr>
        </p:nvGraphicFramePr>
        <p:xfrm>
          <a:off x="905565" y="3975652"/>
          <a:ext cx="5190435" cy="2758440"/>
        </p:xfrm>
        <a:graphic>
          <a:graphicData uri="http://schemas.openxmlformats.org/drawingml/2006/table">
            <a:tbl>
              <a:tblPr firstRow="1" bandRow="1">
                <a:tableStyleId>{93296810-A885-4BE3-A3E7-6D5BEEA58F35}</a:tableStyleId>
              </a:tblPr>
              <a:tblGrid>
                <a:gridCol w="591931">
                  <a:extLst>
                    <a:ext uri="{9D8B030D-6E8A-4147-A177-3AD203B41FA5}">
                      <a16:colId xmlns:a16="http://schemas.microsoft.com/office/drawing/2014/main" val="1188304682"/>
                    </a:ext>
                  </a:extLst>
                </a:gridCol>
                <a:gridCol w="4598504">
                  <a:extLst>
                    <a:ext uri="{9D8B030D-6E8A-4147-A177-3AD203B41FA5}">
                      <a16:colId xmlns:a16="http://schemas.microsoft.com/office/drawing/2014/main" val="742442372"/>
                    </a:ext>
                  </a:extLst>
                </a:gridCol>
              </a:tblGrid>
              <a:tr h="242367">
                <a:tc gridSpan="2">
                  <a:txBody>
                    <a:bodyPr/>
                    <a:lstStyle/>
                    <a:p>
                      <a:r>
                        <a:rPr kumimoji="1" lang="ja-JP" altLang="en-US" dirty="0"/>
                        <a:t>養護者からのサイン</a:t>
                      </a:r>
                    </a:p>
                  </a:txBody>
                  <a:tcPr/>
                </a:tc>
                <a:tc hMerge="1">
                  <a:txBody>
                    <a:bodyPr/>
                    <a:lstStyle/>
                    <a:p>
                      <a:endParaRPr kumimoji="1" lang="ja-JP" altLang="en-US" dirty="0"/>
                    </a:p>
                  </a:txBody>
                  <a:tcPr/>
                </a:tc>
                <a:extLst>
                  <a:ext uri="{0D108BD9-81ED-4DB2-BD59-A6C34878D82A}">
                    <a16:rowId xmlns:a16="http://schemas.microsoft.com/office/drawing/2014/main" val="2435615682"/>
                  </a:ext>
                </a:extLst>
              </a:tr>
              <a:tr h="370840">
                <a:tc>
                  <a:txBody>
                    <a:bodyPr/>
                    <a:lstStyle/>
                    <a:p>
                      <a:endParaRPr kumimoji="1" lang="ja-JP" altLang="en-US"/>
                    </a:p>
                  </a:txBody>
                  <a:tcPr/>
                </a:tc>
                <a:tc>
                  <a:txBody>
                    <a:bodyPr/>
                    <a:lstStyle/>
                    <a:p>
                      <a:r>
                        <a:rPr kumimoji="1" lang="ja-JP" altLang="en-US" dirty="0"/>
                        <a:t>介護疲れがみられる</a:t>
                      </a:r>
                    </a:p>
                  </a:txBody>
                  <a:tcPr/>
                </a:tc>
                <a:extLst>
                  <a:ext uri="{0D108BD9-81ED-4DB2-BD59-A6C34878D82A}">
                    <a16:rowId xmlns:a16="http://schemas.microsoft.com/office/drawing/2014/main" val="2437082989"/>
                  </a:ext>
                </a:extLst>
              </a:tr>
              <a:tr h="370840">
                <a:tc>
                  <a:txBody>
                    <a:bodyPr/>
                    <a:lstStyle/>
                    <a:p>
                      <a:endParaRPr kumimoji="1" lang="ja-JP" altLang="en-US"/>
                    </a:p>
                  </a:txBody>
                  <a:tcPr/>
                </a:tc>
                <a:tc>
                  <a:txBody>
                    <a:bodyPr/>
                    <a:lstStyle/>
                    <a:p>
                      <a:r>
                        <a:rPr kumimoji="1" lang="ja-JP" altLang="en-US" dirty="0"/>
                        <a:t>高齢者に対して冷淡な態度や無関心さが見られる</a:t>
                      </a:r>
                    </a:p>
                  </a:txBody>
                  <a:tcPr/>
                </a:tc>
                <a:extLst>
                  <a:ext uri="{0D108BD9-81ED-4DB2-BD59-A6C34878D82A}">
                    <a16:rowId xmlns:a16="http://schemas.microsoft.com/office/drawing/2014/main" val="180331603"/>
                  </a:ext>
                </a:extLst>
              </a:tr>
              <a:tr h="370840">
                <a:tc>
                  <a:txBody>
                    <a:bodyPr/>
                    <a:lstStyle/>
                    <a:p>
                      <a:endParaRPr kumimoji="1" lang="ja-JP" altLang="en-US"/>
                    </a:p>
                  </a:txBody>
                  <a:tcPr/>
                </a:tc>
                <a:tc>
                  <a:txBody>
                    <a:bodyPr/>
                    <a:lstStyle/>
                    <a:p>
                      <a:r>
                        <a:rPr kumimoji="1" lang="ja-JP" altLang="en-US" dirty="0"/>
                        <a:t>高齢者の世話や介護に否定的な発言がある</a:t>
                      </a:r>
                    </a:p>
                  </a:txBody>
                  <a:tcPr/>
                </a:tc>
                <a:extLst>
                  <a:ext uri="{0D108BD9-81ED-4DB2-BD59-A6C34878D82A}">
                    <a16:rowId xmlns:a16="http://schemas.microsoft.com/office/drawing/2014/main" val="2066552125"/>
                  </a:ext>
                </a:extLst>
              </a:tr>
              <a:tr h="370840">
                <a:tc>
                  <a:txBody>
                    <a:bodyPr/>
                    <a:lstStyle/>
                    <a:p>
                      <a:endParaRPr kumimoji="1" lang="ja-JP" altLang="en-US"/>
                    </a:p>
                  </a:txBody>
                  <a:tcPr/>
                </a:tc>
                <a:tc>
                  <a:txBody>
                    <a:bodyPr/>
                    <a:lstStyle/>
                    <a:p>
                      <a:r>
                        <a:rPr kumimoji="1" lang="ja-JP" altLang="en-US" dirty="0"/>
                        <a:t>他人の助言を聞き入れず、不適切な介護方法にこだわる</a:t>
                      </a:r>
                    </a:p>
                  </a:txBody>
                  <a:tcPr/>
                </a:tc>
                <a:extLst>
                  <a:ext uri="{0D108BD9-81ED-4DB2-BD59-A6C34878D82A}">
                    <a16:rowId xmlns:a16="http://schemas.microsoft.com/office/drawing/2014/main" val="2428329541"/>
                  </a:ext>
                </a:extLst>
              </a:tr>
              <a:tr h="370840">
                <a:tc>
                  <a:txBody>
                    <a:bodyPr/>
                    <a:lstStyle/>
                    <a:p>
                      <a:endParaRPr kumimoji="1" lang="ja-JP" altLang="en-US"/>
                    </a:p>
                  </a:txBody>
                  <a:tcPr/>
                </a:tc>
                <a:tc>
                  <a:txBody>
                    <a:bodyPr/>
                    <a:lstStyle/>
                    <a:p>
                      <a:r>
                        <a:rPr kumimoji="1" lang="ja-JP" altLang="en-US" dirty="0"/>
                        <a:t>高齢者に会わせない</a:t>
                      </a:r>
                    </a:p>
                  </a:txBody>
                  <a:tcPr/>
                </a:tc>
                <a:extLst>
                  <a:ext uri="{0D108BD9-81ED-4DB2-BD59-A6C34878D82A}">
                    <a16:rowId xmlns:a16="http://schemas.microsoft.com/office/drawing/2014/main" val="3291796394"/>
                  </a:ext>
                </a:extLst>
              </a:tr>
            </a:tbl>
          </a:graphicData>
        </a:graphic>
      </p:graphicFrame>
      <p:graphicFrame>
        <p:nvGraphicFramePr>
          <p:cNvPr id="5" name="表 4">
            <a:extLst>
              <a:ext uri="{FF2B5EF4-FFF2-40B4-BE49-F238E27FC236}">
                <a16:creationId xmlns:a16="http://schemas.microsoft.com/office/drawing/2014/main" id="{5CB23364-63F9-48F7-BFB4-F5C62153B802}"/>
              </a:ext>
            </a:extLst>
          </p:cNvPr>
          <p:cNvGraphicFramePr>
            <a:graphicFrameLocks noGrp="1"/>
          </p:cNvGraphicFramePr>
          <p:nvPr>
            <p:extLst>
              <p:ext uri="{D42A27DB-BD31-4B8C-83A1-F6EECF244321}">
                <p14:modId xmlns:p14="http://schemas.microsoft.com/office/powerpoint/2010/main" val="1625018616"/>
              </p:ext>
            </p:extLst>
          </p:nvPr>
        </p:nvGraphicFramePr>
        <p:xfrm>
          <a:off x="6467059" y="3701332"/>
          <a:ext cx="5075583" cy="3032760"/>
        </p:xfrm>
        <a:graphic>
          <a:graphicData uri="http://schemas.openxmlformats.org/drawingml/2006/table">
            <a:tbl>
              <a:tblPr firstRow="1" bandRow="1">
                <a:tableStyleId>{93296810-A885-4BE3-A3E7-6D5BEEA58F35}</a:tableStyleId>
              </a:tblPr>
              <a:tblGrid>
                <a:gridCol w="702366">
                  <a:extLst>
                    <a:ext uri="{9D8B030D-6E8A-4147-A177-3AD203B41FA5}">
                      <a16:colId xmlns:a16="http://schemas.microsoft.com/office/drawing/2014/main" val="2017279714"/>
                    </a:ext>
                  </a:extLst>
                </a:gridCol>
                <a:gridCol w="4373217">
                  <a:extLst>
                    <a:ext uri="{9D8B030D-6E8A-4147-A177-3AD203B41FA5}">
                      <a16:colId xmlns:a16="http://schemas.microsoft.com/office/drawing/2014/main" val="848168892"/>
                    </a:ext>
                  </a:extLst>
                </a:gridCol>
              </a:tblGrid>
              <a:tr h="370840">
                <a:tc gridSpan="2">
                  <a:txBody>
                    <a:bodyPr/>
                    <a:lstStyle/>
                    <a:p>
                      <a:r>
                        <a:rPr kumimoji="1" lang="ja-JP" altLang="en-US" dirty="0"/>
                        <a:t>地域からのサイン</a:t>
                      </a:r>
                    </a:p>
                  </a:txBody>
                  <a:tcPr/>
                </a:tc>
                <a:tc hMerge="1">
                  <a:txBody>
                    <a:bodyPr/>
                    <a:lstStyle/>
                    <a:p>
                      <a:endParaRPr kumimoji="1" lang="ja-JP" altLang="en-US" dirty="0"/>
                    </a:p>
                  </a:txBody>
                  <a:tcPr/>
                </a:tc>
                <a:extLst>
                  <a:ext uri="{0D108BD9-81ED-4DB2-BD59-A6C34878D82A}">
                    <a16:rowId xmlns:a16="http://schemas.microsoft.com/office/drawing/2014/main" val="3448301131"/>
                  </a:ext>
                </a:extLst>
              </a:tr>
              <a:tr h="370840">
                <a:tc>
                  <a:txBody>
                    <a:bodyPr/>
                    <a:lstStyle/>
                    <a:p>
                      <a:endParaRPr kumimoji="1" lang="ja-JP" altLang="en-US"/>
                    </a:p>
                  </a:txBody>
                  <a:tcPr/>
                </a:tc>
                <a:tc>
                  <a:txBody>
                    <a:bodyPr/>
                    <a:lstStyle/>
                    <a:p>
                      <a:r>
                        <a:rPr kumimoji="1" lang="ja-JP" altLang="en-US" dirty="0"/>
                        <a:t>家の中から家族の怒鳴り声や高齢者の悲鳴が聞こえる</a:t>
                      </a:r>
                    </a:p>
                  </a:txBody>
                  <a:tcPr/>
                </a:tc>
                <a:extLst>
                  <a:ext uri="{0D108BD9-81ED-4DB2-BD59-A6C34878D82A}">
                    <a16:rowId xmlns:a16="http://schemas.microsoft.com/office/drawing/2014/main" val="1856950277"/>
                  </a:ext>
                </a:extLst>
              </a:tr>
              <a:tr h="370840">
                <a:tc>
                  <a:txBody>
                    <a:bodyPr/>
                    <a:lstStyle/>
                    <a:p>
                      <a:endParaRPr kumimoji="1" lang="ja-JP" altLang="en-US"/>
                    </a:p>
                  </a:txBody>
                  <a:tcPr/>
                </a:tc>
                <a:tc>
                  <a:txBody>
                    <a:bodyPr/>
                    <a:lstStyle/>
                    <a:p>
                      <a:r>
                        <a:rPr kumimoji="1" lang="ja-JP" altLang="en-US" dirty="0"/>
                        <a:t>家の中から物を投げる音や壊れる音がする</a:t>
                      </a:r>
                    </a:p>
                  </a:txBody>
                  <a:tcPr/>
                </a:tc>
                <a:extLst>
                  <a:ext uri="{0D108BD9-81ED-4DB2-BD59-A6C34878D82A}">
                    <a16:rowId xmlns:a16="http://schemas.microsoft.com/office/drawing/2014/main" val="2781629057"/>
                  </a:ext>
                </a:extLst>
              </a:tr>
              <a:tr h="370840">
                <a:tc>
                  <a:txBody>
                    <a:bodyPr/>
                    <a:lstStyle/>
                    <a:p>
                      <a:endParaRPr kumimoji="1" lang="ja-JP" altLang="en-US"/>
                    </a:p>
                  </a:txBody>
                  <a:tcPr/>
                </a:tc>
                <a:tc>
                  <a:txBody>
                    <a:bodyPr/>
                    <a:lstStyle/>
                    <a:p>
                      <a:r>
                        <a:rPr kumimoji="1" lang="ja-JP" altLang="en-US" dirty="0"/>
                        <a:t>天気の悪い日や夜間に高齢者が屋外で過ごしている</a:t>
                      </a:r>
                    </a:p>
                  </a:txBody>
                  <a:tcPr/>
                </a:tc>
                <a:extLst>
                  <a:ext uri="{0D108BD9-81ED-4DB2-BD59-A6C34878D82A}">
                    <a16:rowId xmlns:a16="http://schemas.microsoft.com/office/drawing/2014/main" val="3006049218"/>
                  </a:ext>
                </a:extLst>
              </a:tr>
              <a:tr h="370840">
                <a:tc>
                  <a:txBody>
                    <a:bodyPr/>
                    <a:lstStyle/>
                    <a:p>
                      <a:endParaRPr kumimoji="1" lang="ja-JP" altLang="en-US"/>
                    </a:p>
                  </a:txBody>
                  <a:tcPr/>
                </a:tc>
                <a:tc>
                  <a:txBody>
                    <a:bodyPr/>
                    <a:lstStyle/>
                    <a:p>
                      <a:r>
                        <a:rPr kumimoji="1" lang="ja-JP" altLang="en-US" dirty="0"/>
                        <a:t>昼間でも雨戸やカーテンが閉まっている</a:t>
                      </a:r>
                    </a:p>
                  </a:txBody>
                  <a:tcPr/>
                </a:tc>
                <a:extLst>
                  <a:ext uri="{0D108BD9-81ED-4DB2-BD59-A6C34878D82A}">
                    <a16:rowId xmlns:a16="http://schemas.microsoft.com/office/drawing/2014/main" val="1145717271"/>
                  </a:ext>
                </a:extLst>
              </a:tr>
              <a:tr h="370840">
                <a:tc>
                  <a:txBody>
                    <a:bodyPr/>
                    <a:lstStyle/>
                    <a:p>
                      <a:endParaRPr kumimoji="1" lang="ja-JP" altLang="en-US"/>
                    </a:p>
                  </a:txBody>
                  <a:tcPr/>
                </a:tc>
                <a:tc>
                  <a:txBody>
                    <a:bodyPr/>
                    <a:lstStyle/>
                    <a:p>
                      <a:r>
                        <a:rPr kumimoji="1" lang="ja-JP" altLang="en-US" dirty="0"/>
                        <a:t>高齢者の姿を見かけなくなる</a:t>
                      </a:r>
                    </a:p>
                  </a:txBody>
                  <a:tcPr/>
                </a:tc>
                <a:extLst>
                  <a:ext uri="{0D108BD9-81ED-4DB2-BD59-A6C34878D82A}">
                    <a16:rowId xmlns:a16="http://schemas.microsoft.com/office/drawing/2014/main" val="2984337952"/>
                  </a:ext>
                </a:extLst>
              </a:tr>
            </a:tbl>
          </a:graphicData>
        </a:graphic>
      </p:graphicFrame>
      <p:sp>
        <p:nvSpPr>
          <p:cNvPr id="6" name="テキスト ボックス 5">
            <a:extLst>
              <a:ext uri="{FF2B5EF4-FFF2-40B4-BE49-F238E27FC236}">
                <a16:creationId xmlns:a16="http://schemas.microsoft.com/office/drawing/2014/main" id="{3D900874-02B6-4EB7-83DE-85E718545C49}"/>
              </a:ext>
            </a:extLst>
          </p:cNvPr>
          <p:cNvSpPr txBox="1"/>
          <p:nvPr/>
        </p:nvSpPr>
        <p:spPr>
          <a:xfrm>
            <a:off x="905565" y="123908"/>
            <a:ext cx="4929809" cy="400110"/>
          </a:xfrm>
          <a:prstGeom prst="rect">
            <a:avLst/>
          </a:prstGeom>
          <a:noFill/>
          <a:ln>
            <a:noFill/>
          </a:ln>
        </p:spPr>
        <p:txBody>
          <a:bodyPr wrap="square" rtlCol="0">
            <a:spAutoFit/>
          </a:bodyPr>
          <a:lstStyle/>
          <a:p>
            <a:r>
              <a:rPr kumimoji="1" lang="ja-JP" altLang="en-US" sz="2000" dirty="0"/>
              <a:t>（資料</a:t>
            </a:r>
            <a:r>
              <a:rPr kumimoji="1" lang="en-US" altLang="ja-JP" sz="2000" dirty="0"/>
              <a:t>1</a:t>
            </a:r>
            <a:r>
              <a:rPr kumimoji="1" lang="ja-JP" altLang="en-US" sz="2000" dirty="0"/>
              <a:t>）高齢者虐待の兆候を示すサイン</a:t>
            </a:r>
          </a:p>
        </p:txBody>
      </p:sp>
    </p:spTree>
    <p:extLst>
      <p:ext uri="{BB962C8B-B14F-4D97-AF65-F5344CB8AC3E}">
        <p14:creationId xmlns:p14="http://schemas.microsoft.com/office/powerpoint/2010/main" val="3145676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7AA80B5E-BAD0-4DA9-A7D5-6E33209534E6}"/>
              </a:ext>
            </a:extLst>
          </p:cNvPr>
          <p:cNvGraphicFramePr>
            <a:graphicFrameLocks noGrp="1"/>
          </p:cNvGraphicFramePr>
          <p:nvPr>
            <p:extLst>
              <p:ext uri="{D42A27DB-BD31-4B8C-83A1-F6EECF244321}">
                <p14:modId xmlns:p14="http://schemas.microsoft.com/office/powerpoint/2010/main" val="422750001"/>
              </p:ext>
            </p:extLst>
          </p:nvPr>
        </p:nvGraphicFramePr>
        <p:xfrm>
          <a:off x="2336799" y="795865"/>
          <a:ext cx="6303618" cy="2595880"/>
        </p:xfrm>
        <a:graphic>
          <a:graphicData uri="http://schemas.openxmlformats.org/drawingml/2006/table">
            <a:tbl>
              <a:tblPr firstRow="1" bandRow="1">
                <a:tableStyleId>{21E4AEA4-8DFA-4A89-87EB-49C32662AFE0}</a:tableStyleId>
              </a:tblPr>
              <a:tblGrid>
                <a:gridCol w="644066">
                  <a:extLst>
                    <a:ext uri="{9D8B030D-6E8A-4147-A177-3AD203B41FA5}">
                      <a16:colId xmlns:a16="http://schemas.microsoft.com/office/drawing/2014/main" val="1769038051"/>
                    </a:ext>
                  </a:extLst>
                </a:gridCol>
                <a:gridCol w="5659552">
                  <a:extLst>
                    <a:ext uri="{9D8B030D-6E8A-4147-A177-3AD203B41FA5}">
                      <a16:colId xmlns:a16="http://schemas.microsoft.com/office/drawing/2014/main" val="509375420"/>
                    </a:ext>
                  </a:extLst>
                </a:gridCol>
              </a:tblGrid>
              <a:tr h="370840">
                <a:tc gridSpan="2">
                  <a:txBody>
                    <a:bodyPr/>
                    <a:lstStyle/>
                    <a:p>
                      <a:r>
                        <a:rPr kumimoji="1" lang="ja-JP" altLang="en-US" dirty="0"/>
                        <a:t>高齢者側の要因</a:t>
                      </a:r>
                    </a:p>
                  </a:txBody>
                  <a:tcPr/>
                </a:tc>
                <a:tc hMerge="1">
                  <a:txBody>
                    <a:bodyPr/>
                    <a:lstStyle/>
                    <a:p>
                      <a:endParaRPr kumimoji="1" lang="ja-JP" altLang="en-US" dirty="0"/>
                    </a:p>
                  </a:txBody>
                  <a:tcPr/>
                </a:tc>
                <a:extLst>
                  <a:ext uri="{0D108BD9-81ED-4DB2-BD59-A6C34878D82A}">
                    <a16:rowId xmlns:a16="http://schemas.microsoft.com/office/drawing/2014/main" val="3848466527"/>
                  </a:ext>
                </a:extLst>
              </a:tr>
              <a:tr h="370840">
                <a:tc>
                  <a:txBody>
                    <a:bodyPr/>
                    <a:lstStyle/>
                    <a:p>
                      <a:endParaRPr kumimoji="1" lang="ja-JP" altLang="en-US"/>
                    </a:p>
                  </a:txBody>
                  <a:tcPr/>
                </a:tc>
                <a:tc>
                  <a:txBody>
                    <a:bodyPr/>
                    <a:lstStyle/>
                    <a:p>
                      <a:r>
                        <a:rPr kumimoji="1" lang="ja-JP" altLang="en-US" dirty="0"/>
                        <a:t>日常生活において常時介護が必要になっている</a:t>
                      </a:r>
                    </a:p>
                  </a:txBody>
                  <a:tcPr/>
                </a:tc>
                <a:extLst>
                  <a:ext uri="{0D108BD9-81ED-4DB2-BD59-A6C34878D82A}">
                    <a16:rowId xmlns:a16="http://schemas.microsoft.com/office/drawing/2014/main" val="3353208592"/>
                  </a:ext>
                </a:extLst>
              </a:tr>
              <a:tr h="370840">
                <a:tc>
                  <a:txBody>
                    <a:bodyPr/>
                    <a:lstStyle/>
                    <a:p>
                      <a:endParaRPr kumimoji="1" lang="ja-JP" altLang="en-US"/>
                    </a:p>
                  </a:txBody>
                  <a:tcPr/>
                </a:tc>
                <a:tc>
                  <a:txBody>
                    <a:bodyPr/>
                    <a:lstStyle/>
                    <a:p>
                      <a:r>
                        <a:rPr kumimoji="1" lang="ja-JP" altLang="en-US" dirty="0"/>
                        <a:t>難聴などによりコミュニケーションがとりにくい</a:t>
                      </a:r>
                    </a:p>
                  </a:txBody>
                  <a:tcPr/>
                </a:tc>
                <a:extLst>
                  <a:ext uri="{0D108BD9-81ED-4DB2-BD59-A6C34878D82A}">
                    <a16:rowId xmlns:a16="http://schemas.microsoft.com/office/drawing/2014/main" val="1962147072"/>
                  </a:ext>
                </a:extLst>
              </a:tr>
              <a:tr h="370840">
                <a:tc>
                  <a:txBody>
                    <a:bodyPr/>
                    <a:lstStyle/>
                    <a:p>
                      <a:endParaRPr kumimoji="1" lang="ja-JP" altLang="en-US"/>
                    </a:p>
                  </a:txBody>
                  <a:tcPr/>
                </a:tc>
                <a:tc>
                  <a:txBody>
                    <a:bodyPr/>
                    <a:lstStyle/>
                    <a:p>
                      <a:r>
                        <a:rPr kumimoji="1" lang="ja-JP" altLang="en-US" dirty="0"/>
                        <a:t>認知症の進行により、判断能力が低下している</a:t>
                      </a:r>
                    </a:p>
                  </a:txBody>
                  <a:tcPr/>
                </a:tc>
                <a:extLst>
                  <a:ext uri="{0D108BD9-81ED-4DB2-BD59-A6C34878D82A}">
                    <a16:rowId xmlns:a16="http://schemas.microsoft.com/office/drawing/2014/main" val="1976558739"/>
                  </a:ext>
                </a:extLst>
              </a:tr>
              <a:tr h="370840">
                <a:tc>
                  <a:txBody>
                    <a:bodyPr/>
                    <a:lstStyle/>
                    <a:p>
                      <a:endParaRPr kumimoji="1" lang="ja-JP" altLang="en-US"/>
                    </a:p>
                  </a:txBody>
                  <a:tcPr/>
                </a:tc>
                <a:tc>
                  <a:txBody>
                    <a:bodyPr/>
                    <a:lstStyle/>
                    <a:p>
                      <a:r>
                        <a:rPr kumimoji="1" lang="ja-JP" altLang="en-US" dirty="0"/>
                        <a:t>精神疾患がある、あるいはあった</a:t>
                      </a:r>
                    </a:p>
                  </a:txBody>
                  <a:tcPr/>
                </a:tc>
                <a:extLst>
                  <a:ext uri="{0D108BD9-81ED-4DB2-BD59-A6C34878D82A}">
                    <a16:rowId xmlns:a16="http://schemas.microsoft.com/office/drawing/2014/main" val="1294495423"/>
                  </a:ext>
                </a:extLst>
              </a:tr>
              <a:tr h="370840">
                <a:tc>
                  <a:txBody>
                    <a:bodyPr/>
                    <a:lstStyle/>
                    <a:p>
                      <a:endParaRPr kumimoji="1" lang="ja-JP" altLang="en-US"/>
                    </a:p>
                  </a:txBody>
                  <a:tcPr/>
                </a:tc>
                <a:tc>
                  <a:txBody>
                    <a:bodyPr/>
                    <a:lstStyle/>
                    <a:p>
                      <a:r>
                        <a:rPr kumimoji="1" lang="ja-JP" altLang="en-US" dirty="0"/>
                        <a:t>家族間に確執がある、あるいはあった</a:t>
                      </a:r>
                    </a:p>
                  </a:txBody>
                  <a:tcPr/>
                </a:tc>
                <a:extLst>
                  <a:ext uri="{0D108BD9-81ED-4DB2-BD59-A6C34878D82A}">
                    <a16:rowId xmlns:a16="http://schemas.microsoft.com/office/drawing/2014/main" val="4226484397"/>
                  </a:ext>
                </a:extLst>
              </a:tr>
              <a:tr h="370840">
                <a:tc>
                  <a:txBody>
                    <a:bodyPr/>
                    <a:lstStyle/>
                    <a:p>
                      <a:endParaRPr kumimoji="1" lang="ja-JP" altLang="en-US"/>
                    </a:p>
                  </a:txBody>
                  <a:tcPr/>
                </a:tc>
                <a:tc>
                  <a:txBody>
                    <a:bodyPr/>
                    <a:lstStyle/>
                    <a:p>
                      <a:r>
                        <a:rPr kumimoji="1" lang="ja-JP" altLang="en-US" dirty="0"/>
                        <a:t>家族に経済的、精神的に依存している</a:t>
                      </a:r>
                    </a:p>
                  </a:txBody>
                  <a:tcPr/>
                </a:tc>
                <a:extLst>
                  <a:ext uri="{0D108BD9-81ED-4DB2-BD59-A6C34878D82A}">
                    <a16:rowId xmlns:a16="http://schemas.microsoft.com/office/drawing/2014/main" val="1131273552"/>
                  </a:ext>
                </a:extLst>
              </a:tr>
            </a:tbl>
          </a:graphicData>
        </a:graphic>
      </p:graphicFrame>
      <p:graphicFrame>
        <p:nvGraphicFramePr>
          <p:cNvPr id="3" name="表 2">
            <a:extLst>
              <a:ext uri="{FF2B5EF4-FFF2-40B4-BE49-F238E27FC236}">
                <a16:creationId xmlns:a16="http://schemas.microsoft.com/office/drawing/2014/main" id="{2B9B4AC4-AB2F-46BC-ADC9-F65A80C6E562}"/>
              </a:ext>
            </a:extLst>
          </p:cNvPr>
          <p:cNvGraphicFramePr>
            <a:graphicFrameLocks noGrp="1"/>
          </p:cNvGraphicFramePr>
          <p:nvPr>
            <p:extLst>
              <p:ext uri="{D42A27DB-BD31-4B8C-83A1-F6EECF244321}">
                <p14:modId xmlns:p14="http://schemas.microsoft.com/office/powerpoint/2010/main" val="1776784372"/>
              </p:ext>
            </p:extLst>
          </p:nvPr>
        </p:nvGraphicFramePr>
        <p:xfrm>
          <a:off x="2336799" y="3661724"/>
          <a:ext cx="6290366" cy="2966720"/>
        </p:xfrm>
        <a:graphic>
          <a:graphicData uri="http://schemas.openxmlformats.org/drawingml/2006/table">
            <a:tbl>
              <a:tblPr firstRow="1" bandRow="1">
                <a:tableStyleId>{21E4AEA4-8DFA-4A89-87EB-49C32662AFE0}</a:tableStyleId>
              </a:tblPr>
              <a:tblGrid>
                <a:gridCol w="644940">
                  <a:extLst>
                    <a:ext uri="{9D8B030D-6E8A-4147-A177-3AD203B41FA5}">
                      <a16:colId xmlns:a16="http://schemas.microsoft.com/office/drawing/2014/main" val="2848615633"/>
                    </a:ext>
                  </a:extLst>
                </a:gridCol>
                <a:gridCol w="5645426">
                  <a:extLst>
                    <a:ext uri="{9D8B030D-6E8A-4147-A177-3AD203B41FA5}">
                      <a16:colId xmlns:a16="http://schemas.microsoft.com/office/drawing/2014/main" val="2808142547"/>
                    </a:ext>
                  </a:extLst>
                </a:gridCol>
              </a:tblGrid>
              <a:tr h="370840">
                <a:tc gridSpan="2">
                  <a:txBody>
                    <a:bodyPr/>
                    <a:lstStyle/>
                    <a:p>
                      <a:r>
                        <a:rPr kumimoji="1" lang="ja-JP" altLang="en-US" dirty="0"/>
                        <a:t>養護者側の要因</a:t>
                      </a:r>
                    </a:p>
                  </a:txBody>
                  <a:tcPr/>
                </a:tc>
                <a:tc hMerge="1">
                  <a:txBody>
                    <a:bodyPr/>
                    <a:lstStyle/>
                    <a:p>
                      <a:endParaRPr kumimoji="1" lang="ja-JP" altLang="en-US" dirty="0"/>
                    </a:p>
                  </a:txBody>
                  <a:tcPr/>
                </a:tc>
                <a:extLst>
                  <a:ext uri="{0D108BD9-81ED-4DB2-BD59-A6C34878D82A}">
                    <a16:rowId xmlns:a16="http://schemas.microsoft.com/office/drawing/2014/main" val="1154856094"/>
                  </a:ext>
                </a:extLst>
              </a:tr>
              <a:tr h="370840">
                <a:tc>
                  <a:txBody>
                    <a:bodyPr/>
                    <a:lstStyle/>
                    <a:p>
                      <a:endParaRPr kumimoji="1" lang="ja-JP" altLang="en-US" dirty="0"/>
                    </a:p>
                  </a:txBody>
                  <a:tcPr/>
                </a:tc>
                <a:tc>
                  <a:txBody>
                    <a:bodyPr/>
                    <a:lstStyle/>
                    <a:p>
                      <a:r>
                        <a:rPr kumimoji="1" lang="ja-JP" altLang="en-US" dirty="0"/>
                        <a:t>年齢や病気、障害等により十分に介護ができない</a:t>
                      </a:r>
                    </a:p>
                  </a:txBody>
                  <a:tcPr/>
                </a:tc>
                <a:extLst>
                  <a:ext uri="{0D108BD9-81ED-4DB2-BD59-A6C34878D82A}">
                    <a16:rowId xmlns:a16="http://schemas.microsoft.com/office/drawing/2014/main" val="301026023"/>
                  </a:ext>
                </a:extLst>
              </a:tr>
              <a:tr h="370840">
                <a:tc>
                  <a:txBody>
                    <a:bodyPr/>
                    <a:lstStyle/>
                    <a:p>
                      <a:endParaRPr kumimoji="1" lang="ja-JP" altLang="en-US"/>
                    </a:p>
                  </a:txBody>
                  <a:tcPr/>
                </a:tc>
                <a:tc>
                  <a:txBody>
                    <a:bodyPr/>
                    <a:lstStyle/>
                    <a:p>
                      <a:r>
                        <a:rPr kumimoji="1" lang="ja-JP" altLang="en-US" dirty="0"/>
                        <a:t>精神的や知的に判断能力が十分でない</a:t>
                      </a:r>
                    </a:p>
                  </a:txBody>
                  <a:tcPr/>
                </a:tc>
                <a:extLst>
                  <a:ext uri="{0D108BD9-81ED-4DB2-BD59-A6C34878D82A}">
                    <a16:rowId xmlns:a16="http://schemas.microsoft.com/office/drawing/2014/main" val="4032054731"/>
                  </a:ext>
                </a:extLst>
              </a:tr>
              <a:tr h="370840">
                <a:tc>
                  <a:txBody>
                    <a:bodyPr/>
                    <a:lstStyle/>
                    <a:p>
                      <a:endParaRPr kumimoji="1" lang="ja-JP" altLang="en-US"/>
                    </a:p>
                  </a:txBody>
                  <a:tcPr/>
                </a:tc>
                <a:tc>
                  <a:txBody>
                    <a:bodyPr/>
                    <a:lstStyle/>
                    <a:p>
                      <a:r>
                        <a:rPr kumimoji="1" lang="ja-JP" altLang="en-US" dirty="0"/>
                        <a:t>経済的に困窮している</a:t>
                      </a:r>
                    </a:p>
                  </a:txBody>
                  <a:tcPr/>
                </a:tc>
                <a:extLst>
                  <a:ext uri="{0D108BD9-81ED-4DB2-BD59-A6C34878D82A}">
                    <a16:rowId xmlns:a16="http://schemas.microsoft.com/office/drawing/2014/main" val="4097588750"/>
                  </a:ext>
                </a:extLst>
              </a:tr>
              <a:tr h="370840">
                <a:tc>
                  <a:txBody>
                    <a:bodyPr/>
                    <a:lstStyle/>
                    <a:p>
                      <a:endParaRPr kumimoji="1" lang="ja-JP" altLang="en-US"/>
                    </a:p>
                  </a:txBody>
                  <a:tcPr/>
                </a:tc>
                <a:tc>
                  <a:txBody>
                    <a:bodyPr/>
                    <a:lstStyle/>
                    <a:p>
                      <a:r>
                        <a:rPr kumimoji="1" lang="ja-JP" altLang="en-US" dirty="0"/>
                        <a:t>相談相手や介護の協力者がいない</a:t>
                      </a:r>
                    </a:p>
                  </a:txBody>
                  <a:tcPr/>
                </a:tc>
                <a:extLst>
                  <a:ext uri="{0D108BD9-81ED-4DB2-BD59-A6C34878D82A}">
                    <a16:rowId xmlns:a16="http://schemas.microsoft.com/office/drawing/2014/main" val="2236919854"/>
                  </a:ext>
                </a:extLst>
              </a:tr>
              <a:tr h="370840">
                <a:tc>
                  <a:txBody>
                    <a:bodyPr/>
                    <a:lstStyle/>
                    <a:p>
                      <a:endParaRPr kumimoji="1" lang="ja-JP" altLang="en-US"/>
                    </a:p>
                  </a:txBody>
                  <a:tcPr/>
                </a:tc>
                <a:tc>
                  <a:txBody>
                    <a:bodyPr/>
                    <a:lstStyle/>
                    <a:p>
                      <a:r>
                        <a:rPr kumimoji="1" lang="ja-JP" altLang="en-US" dirty="0"/>
                        <a:t>介護や認知症について正しい知識をもっていない</a:t>
                      </a:r>
                    </a:p>
                  </a:txBody>
                  <a:tcPr/>
                </a:tc>
                <a:extLst>
                  <a:ext uri="{0D108BD9-81ED-4DB2-BD59-A6C34878D82A}">
                    <a16:rowId xmlns:a16="http://schemas.microsoft.com/office/drawing/2014/main" val="515214099"/>
                  </a:ext>
                </a:extLst>
              </a:tr>
              <a:tr h="370840">
                <a:tc>
                  <a:txBody>
                    <a:bodyPr/>
                    <a:lstStyle/>
                    <a:p>
                      <a:endParaRPr kumimoji="1" lang="ja-JP" altLang="en-US"/>
                    </a:p>
                  </a:txBody>
                  <a:tcPr/>
                </a:tc>
                <a:tc>
                  <a:txBody>
                    <a:bodyPr/>
                    <a:lstStyle/>
                    <a:p>
                      <a:r>
                        <a:rPr kumimoji="1" lang="ja-JP" altLang="en-US" dirty="0"/>
                        <a:t>薬物、アルコール、ギャンブルに依存している</a:t>
                      </a:r>
                    </a:p>
                  </a:txBody>
                  <a:tcPr/>
                </a:tc>
                <a:extLst>
                  <a:ext uri="{0D108BD9-81ED-4DB2-BD59-A6C34878D82A}">
                    <a16:rowId xmlns:a16="http://schemas.microsoft.com/office/drawing/2014/main" val="1621458401"/>
                  </a:ext>
                </a:extLst>
              </a:tr>
              <a:tr h="370840">
                <a:tc>
                  <a:txBody>
                    <a:bodyPr/>
                    <a:lstStyle/>
                    <a:p>
                      <a:endParaRPr kumimoji="1" lang="ja-JP" altLang="en-US"/>
                    </a:p>
                  </a:txBody>
                  <a:tcPr/>
                </a:tc>
                <a:tc>
                  <a:txBody>
                    <a:bodyPr/>
                    <a:lstStyle/>
                    <a:p>
                      <a:r>
                        <a:rPr kumimoji="1" lang="ja-JP" altLang="en-US" dirty="0"/>
                        <a:t>介護疲れがみられる</a:t>
                      </a:r>
                    </a:p>
                  </a:txBody>
                  <a:tcPr/>
                </a:tc>
                <a:extLst>
                  <a:ext uri="{0D108BD9-81ED-4DB2-BD59-A6C34878D82A}">
                    <a16:rowId xmlns:a16="http://schemas.microsoft.com/office/drawing/2014/main" val="2843876884"/>
                  </a:ext>
                </a:extLst>
              </a:tr>
            </a:tbl>
          </a:graphicData>
        </a:graphic>
      </p:graphicFrame>
      <p:sp>
        <p:nvSpPr>
          <p:cNvPr id="4" name="テキスト ボックス 3">
            <a:extLst>
              <a:ext uri="{FF2B5EF4-FFF2-40B4-BE49-F238E27FC236}">
                <a16:creationId xmlns:a16="http://schemas.microsoft.com/office/drawing/2014/main" id="{3D036699-F259-432B-AE7A-4F93B832BBC9}"/>
              </a:ext>
            </a:extLst>
          </p:cNvPr>
          <p:cNvSpPr txBox="1"/>
          <p:nvPr/>
        </p:nvSpPr>
        <p:spPr>
          <a:xfrm>
            <a:off x="2014329" y="278296"/>
            <a:ext cx="6175513" cy="400110"/>
          </a:xfrm>
          <a:prstGeom prst="rect">
            <a:avLst/>
          </a:prstGeom>
          <a:noFill/>
          <a:ln>
            <a:noFill/>
          </a:ln>
        </p:spPr>
        <p:txBody>
          <a:bodyPr wrap="square" rtlCol="0">
            <a:spAutoFit/>
          </a:bodyPr>
          <a:lstStyle/>
          <a:p>
            <a:r>
              <a:rPr kumimoji="1" lang="ja-JP" altLang="en-US" sz="2000" dirty="0"/>
              <a:t>（資料</a:t>
            </a:r>
            <a:r>
              <a:rPr kumimoji="1" lang="en-US" altLang="ja-JP" sz="2000" dirty="0"/>
              <a:t>2</a:t>
            </a:r>
            <a:r>
              <a:rPr kumimoji="1" lang="ja-JP" altLang="en-US" sz="2000" dirty="0"/>
              <a:t>）高齢者虐待発見のチェックリスト</a:t>
            </a:r>
          </a:p>
        </p:txBody>
      </p:sp>
    </p:spTree>
    <p:extLst>
      <p:ext uri="{BB962C8B-B14F-4D97-AF65-F5344CB8AC3E}">
        <p14:creationId xmlns:p14="http://schemas.microsoft.com/office/powerpoint/2010/main" val="2617028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EEB57E1-5325-43A6-8F4C-7FFCF76F67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2869" y="1053672"/>
            <a:ext cx="7686261" cy="4750655"/>
          </a:xfrm>
          <a:prstGeom prst="rect">
            <a:avLst/>
          </a:prstGeom>
        </p:spPr>
      </p:pic>
      <p:sp>
        <p:nvSpPr>
          <p:cNvPr id="7" name="テキスト ボックス 6">
            <a:extLst>
              <a:ext uri="{FF2B5EF4-FFF2-40B4-BE49-F238E27FC236}">
                <a16:creationId xmlns:a16="http://schemas.microsoft.com/office/drawing/2014/main" id="{1F6E2F83-A988-40E5-BC14-353332F0B2B0}"/>
              </a:ext>
            </a:extLst>
          </p:cNvPr>
          <p:cNvSpPr txBox="1"/>
          <p:nvPr/>
        </p:nvSpPr>
        <p:spPr>
          <a:xfrm>
            <a:off x="3607902" y="1651589"/>
            <a:ext cx="5361286" cy="3554819"/>
          </a:xfrm>
          <a:prstGeom prst="rect">
            <a:avLst/>
          </a:prstGeom>
          <a:noFill/>
        </p:spPr>
        <p:txBody>
          <a:bodyPr wrap="square" rtlCol="0">
            <a:spAutoFit/>
          </a:bodyPr>
          <a:lstStyle/>
          <a:p>
            <a:r>
              <a:rPr lang="ja-JP" altLang="en-US" dirty="0"/>
              <a:t>　　　　　～</a:t>
            </a:r>
            <a:r>
              <a:rPr kumimoji="1" lang="ja-JP" altLang="en-US" dirty="0"/>
              <a:t>相談・問合せ先～</a:t>
            </a:r>
            <a:endParaRPr kumimoji="1" lang="en-US" altLang="ja-JP" dirty="0"/>
          </a:p>
          <a:p>
            <a:endParaRPr kumimoji="1" lang="en-US" altLang="ja-JP" dirty="0"/>
          </a:p>
          <a:p>
            <a:r>
              <a:rPr lang="ja-JP" altLang="en-US" dirty="0"/>
              <a:t>にこにこ甘楽</a:t>
            </a:r>
            <a:endParaRPr lang="en-US" altLang="ja-JP" dirty="0"/>
          </a:p>
          <a:p>
            <a:pPr>
              <a:lnSpc>
                <a:spcPct val="150000"/>
              </a:lnSpc>
            </a:pPr>
            <a:r>
              <a:rPr lang="ja-JP" altLang="en-US" dirty="0"/>
              <a:t>〇福祉課地域包括支援係　</a:t>
            </a:r>
            <a:r>
              <a:rPr kumimoji="1" lang="ja-JP" altLang="en-US" dirty="0"/>
              <a:t>地域包括支援センター</a:t>
            </a:r>
            <a:endParaRPr kumimoji="1" lang="en-US" altLang="ja-JP" dirty="0"/>
          </a:p>
          <a:p>
            <a:pPr>
              <a:lnSpc>
                <a:spcPct val="150000"/>
              </a:lnSpc>
            </a:pPr>
            <a:r>
              <a:rPr lang="ja-JP" altLang="en-US" dirty="0"/>
              <a:t>〇福祉課福祉係</a:t>
            </a:r>
            <a:endParaRPr lang="en-US" altLang="ja-JP" dirty="0"/>
          </a:p>
          <a:p>
            <a:pPr>
              <a:lnSpc>
                <a:spcPct val="150000"/>
              </a:lnSpc>
            </a:pPr>
            <a:r>
              <a:rPr lang="ja-JP" altLang="en-US" sz="1400" dirty="0"/>
              <a:t>〒</a:t>
            </a:r>
            <a:r>
              <a:rPr lang="en-US" altLang="ja-JP" sz="1400" dirty="0"/>
              <a:t>370-2123</a:t>
            </a:r>
            <a:r>
              <a:rPr lang="ja-JP" altLang="en-US" dirty="0"/>
              <a:t>群馬県甘楽郡甘楽町白倉</a:t>
            </a:r>
            <a:r>
              <a:rPr lang="en-US" altLang="ja-JP" dirty="0"/>
              <a:t>1395-1</a:t>
            </a:r>
          </a:p>
          <a:p>
            <a:pPr>
              <a:lnSpc>
                <a:spcPct val="150000"/>
              </a:lnSpc>
            </a:pPr>
            <a:r>
              <a:rPr lang="ja-JP" altLang="en-US" dirty="0"/>
              <a:t>　　　　</a:t>
            </a:r>
            <a:r>
              <a:rPr lang="en-US" altLang="ja-JP" dirty="0"/>
              <a:t>TEL </a:t>
            </a:r>
            <a:r>
              <a:rPr lang="ja-JP" altLang="en-US" dirty="0"/>
              <a:t>    </a:t>
            </a:r>
            <a:r>
              <a:rPr lang="en-US" altLang="ja-JP" dirty="0"/>
              <a:t>0274-67-7655</a:t>
            </a:r>
          </a:p>
          <a:p>
            <a:pPr>
              <a:lnSpc>
                <a:spcPct val="150000"/>
              </a:lnSpc>
            </a:pPr>
            <a:r>
              <a:rPr lang="ja-JP" altLang="en-US" dirty="0"/>
              <a:t>　　　　</a:t>
            </a:r>
            <a:r>
              <a:rPr lang="en-US" altLang="ja-JP" dirty="0"/>
              <a:t>FAX</a:t>
            </a:r>
            <a:r>
              <a:rPr lang="ja-JP" altLang="en-US" dirty="0"/>
              <a:t>　</a:t>
            </a:r>
            <a:r>
              <a:rPr lang="en-US" altLang="ja-JP" dirty="0"/>
              <a:t> 0274-67-7600</a:t>
            </a:r>
          </a:p>
          <a:p>
            <a:endParaRPr kumimoji="1" lang="en-US" altLang="ja-JP" dirty="0"/>
          </a:p>
          <a:p>
            <a:endParaRPr kumimoji="1" lang="ja-JP" altLang="en-US" dirty="0"/>
          </a:p>
        </p:txBody>
      </p:sp>
    </p:spTree>
    <p:extLst>
      <p:ext uri="{BB962C8B-B14F-4D97-AF65-F5344CB8AC3E}">
        <p14:creationId xmlns:p14="http://schemas.microsoft.com/office/powerpoint/2010/main" val="408327989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899</TotalTime>
  <Words>2663</Words>
  <Application>Microsoft Office PowerPoint</Application>
  <PresentationFormat>ワイド画面</PresentationFormat>
  <Paragraphs>317</Paragraphs>
  <Slides>18</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18</vt:i4>
      </vt:variant>
    </vt:vector>
  </HeadingPairs>
  <TitlesOfParts>
    <vt:vector size="23" baseType="lpstr">
      <vt:lpstr>ＭＳ ゴシック</vt:lpstr>
      <vt:lpstr>游ゴシック</vt:lpstr>
      <vt:lpstr>游ゴシック Light</vt:lpstr>
      <vt:lpstr>Arial</vt:lpstr>
      <vt:lpstr>Office テーマ</vt:lpstr>
      <vt:lpstr>高齢者虐待の理解と防止</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高齢者虐待の理解と防止</dc:title>
  <dc:creator>野中　香</dc:creator>
  <cp:lastModifiedBy>野中　香</cp:lastModifiedBy>
  <cp:revision>92</cp:revision>
  <cp:lastPrinted>2021-01-29T10:49:49Z</cp:lastPrinted>
  <dcterms:created xsi:type="dcterms:W3CDTF">2020-10-23T07:39:35Z</dcterms:created>
  <dcterms:modified xsi:type="dcterms:W3CDTF">2026-10-07T02:37:32Z</dcterms:modified>
</cp:coreProperties>
</file>